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Lst>
  <p:notesMasterIdLst>
    <p:notesMasterId r:id="rId22"/>
  </p:notesMasterIdLst>
  <p:sldIdLst>
    <p:sldId id="293" r:id="rId2"/>
    <p:sldId id="257" r:id="rId3"/>
    <p:sldId id="258" r:id="rId4"/>
    <p:sldId id="259" r:id="rId5"/>
    <p:sldId id="260" r:id="rId6"/>
    <p:sldId id="289" r:id="rId7"/>
    <p:sldId id="290" r:id="rId8"/>
    <p:sldId id="291" r:id="rId9"/>
    <p:sldId id="261" r:id="rId10"/>
    <p:sldId id="292" r:id="rId11"/>
    <p:sldId id="262" r:id="rId12"/>
    <p:sldId id="256" r:id="rId13"/>
    <p:sldId id="295" r:id="rId14"/>
    <p:sldId id="296" r:id="rId15"/>
    <p:sldId id="301" r:id="rId16"/>
    <p:sldId id="297" r:id="rId17"/>
    <p:sldId id="300" r:id="rId18"/>
    <p:sldId id="298" r:id="rId19"/>
    <p:sldId id="299" r:id="rId20"/>
    <p:sldId id="302" r:id="rId21"/>
  </p:sldIdLst>
  <p:sldSz cx="9144000" cy="5143500" type="screen16x9"/>
  <p:notesSz cx="6858000" cy="9144000"/>
  <p:embeddedFontLst>
    <p:embeddedFont>
      <p:font typeface="Anaheim" panose="020B0604020202020204" charset="0"/>
      <p:regular r:id="rId23"/>
      <p:bold r:id="rId24"/>
    </p:embeddedFont>
    <p:embeddedFont>
      <p:font typeface="Arial Black" panose="020B0A04020102020204" pitchFamily="34" charset="0"/>
      <p:bold r:id="rId25"/>
    </p:embeddedFont>
    <p:embeddedFont>
      <p:font typeface="Arial Rounded MT Bold" panose="020F0704030504030204" pitchFamily="34" charset="0"/>
      <p:regular r:id="rId26"/>
    </p:embeddedFont>
    <p:embeddedFont>
      <p:font typeface="DM Sans" panose="020B0604020202020204" charset="0"/>
      <p:regular r:id="rId27"/>
      <p:bold r:id="rId28"/>
      <p:italic r:id="rId29"/>
      <p:boldItalic r:id="rId30"/>
    </p:embeddedFont>
    <p:embeddedFont>
      <p:font typeface="IBM Plex Sans" panose="020B0503050203000203" pitchFamily="34" charset="0"/>
      <p:regular r:id="rId31"/>
      <p:bold r:id="rId32"/>
      <p:italic r:id="rId33"/>
      <p:boldItalic r:id="rId34"/>
    </p:embeddedFont>
    <p:embeddedFont>
      <p:font typeface="Maven Pro" panose="020B0604020202020204" charset="0"/>
      <p:regular r:id="rId35"/>
      <p:bold r:id="rId36"/>
    </p:embeddedFont>
    <p:embeddedFont>
      <p:font typeface="MuseoModerno Medium" panose="020B0604020202020204" charset="0"/>
      <p:regular r:id="rId37"/>
      <p:bold r:id="rId38"/>
      <p:italic r:id="rId39"/>
      <p:boldItalic r:id="rId40"/>
    </p:embeddedFont>
    <p:embeddedFont>
      <p:font typeface="Nunito Light" pitchFamily="2" charset="0"/>
      <p:regular r:id="rId41"/>
      <p:italic r:id="rId42"/>
    </p:embeddedFont>
    <p:embeddedFont>
      <p:font typeface="Trebuchet MS" panose="020B0603020202020204" pitchFamily="34" charset="0"/>
      <p:regular r:id="rId43"/>
      <p:bold r:id="rId44"/>
      <p:italic r:id="rId45"/>
      <p:boldItalic r:id="rId46"/>
    </p:embeddedFont>
    <p:embeddedFont>
      <p:font typeface="Wingdings 3" panose="05040102010807070707" pitchFamily="18" charset="2"/>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748839-C982-402D-8DB1-8E5D46AAFBCE}">
  <a:tblStyle styleId="{6B748839-C982-402D-8DB1-8E5D46AAFB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94660"/>
  </p:normalViewPr>
  <p:slideViewPr>
    <p:cSldViewPr snapToGrid="0">
      <p:cViewPr varScale="1">
        <p:scale>
          <a:sx n="116" d="100"/>
          <a:sy n="116" d="100"/>
        </p:scale>
        <p:origin x="91" y="1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7809D776-E4E2-E8C9-54F2-0BAD0155C062}"/>
            </a:ext>
          </a:extLst>
        </p:cNvPr>
        <p:cNvGrpSpPr/>
        <p:nvPr/>
      </p:nvGrpSpPr>
      <p:grpSpPr>
        <a:xfrm>
          <a:off x="0" y="0"/>
          <a:ext cx="0" cy="0"/>
          <a:chOff x="0" y="0"/>
          <a:chExt cx="0" cy="0"/>
        </a:xfrm>
      </p:grpSpPr>
      <p:sp>
        <p:nvSpPr>
          <p:cNvPr id="1049" name="Google Shape;1049;g54dda1946d_6_308:notes">
            <a:extLst>
              <a:ext uri="{FF2B5EF4-FFF2-40B4-BE49-F238E27FC236}">
                <a16:creationId xmlns:a16="http://schemas.microsoft.com/office/drawing/2014/main" id="{901080B2-2BF8-FBE8-2C2E-0CAB5DA2CE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54dda1946d_6_308:notes">
            <a:extLst>
              <a:ext uri="{FF2B5EF4-FFF2-40B4-BE49-F238E27FC236}">
                <a16:creationId xmlns:a16="http://schemas.microsoft.com/office/drawing/2014/main" id="{085A858F-7D04-3BD8-9B8B-2B88A1A202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087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658627AE-726A-AD3A-44B6-B5710767F0FD}"/>
            </a:ext>
          </a:extLst>
        </p:cNvPr>
        <p:cNvGrpSpPr/>
        <p:nvPr/>
      </p:nvGrpSpPr>
      <p:grpSpPr>
        <a:xfrm>
          <a:off x="0" y="0"/>
          <a:ext cx="0" cy="0"/>
          <a:chOff x="0" y="0"/>
          <a:chExt cx="0" cy="0"/>
        </a:xfrm>
      </p:grpSpPr>
      <p:sp>
        <p:nvSpPr>
          <p:cNvPr id="1049" name="Google Shape;1049;g54dda1946d_6_308:notes">
            <a:extLst>
              <a:ext uri="{FF2B5EF4-FFF2-40B4-BE49-F238E27FC236}">
                <a16:creationId xmlns:a16="http://schemas.microsoft.com/office/drawing/2014/main" id="{FC909FA2-4F11-2D06-52CE-64AB6089B8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54dda1946d_6_308:notes">
            <a:extLst>
              <a:ext uri="{FF2B5EF4-FFF2-40B4-BE49-F238E27FC236}">
                <a16:creationId xmlns:a16="http://schemas.microsoft.com/office/drawing/2014/main" id="{17300138-DF30-7473-648C-7BDA2F79D6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14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1B780959-2A3B-5D46-EFD0-B0328F4A93B5}"/>
            </a:ext>
          </a:extLst>
        </p:cNvPr>
        <p:cNvGrpSpPr/>
        <p:nvPr/>
      </p:nvGrpSpPr>
      <p:grpSpPr>
        <a:xfrm>
          <a:off x="0" y="0"/>
          <a:ext cx="0" cy="0"/>
          <a:chOff x="0" y="0"/>
          <a:chExt cx="0" cy="0"/>
        </a:xfrm>
      </p:grpSpPr>
      <p:sp>
        <p:nvSpPr>
          <p:cNvPr id="1049" name="Google Shape;1049;g54dda1946d_6_308:notes">
            <a:extLst>
              <a:ext uri="{FF2B5EF4-FFF2-40B4-BE49-F238E27FC236}">
                <a16:creationId xmlns:a16="http://schemas.microsoft.com/office/drawing/2014/main" id="{A92C1B21-A4DC-7C97-295B-81EF5780FC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54dda1946d_6_308:notes">
            <a:extLst>
              <a:ext uri="{FF2B5EF4-FFF2-40B4-BE49-F238E27FC236}">
                <a16:creationId xmlns:a16="http://schemas.microsoft.com/office/drawing/2014/main" id="{5A92EEA5-F99F-EF5C-043A-042739940F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67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4B0B0961-2B0B-6505-E7AA-8773DEC7DA78}"/>
            </a:ext>
          </a:extLst>
        </p:cNvPr>
        <p:cNvGrpSpPr/>
        <p:nvPr/>
      </p:nvGrpSpPr>
      <p:grpSpPr>
        <a:xfrm>
          <a:off x="0" y="0"/>
          <a:ext cx="0" cy="0"/>
          <a:chOff x="0" y="0"/>
          <a:chExt cx="0" cy="0"/>
        </a:xfrm>
      </p:grpSpPr>
      <p:sp>
        <p:nvSpPr>
          <p:cNvPr id="1049" name="Google Shape;1049;g54dda1946d_6_308:notes">
            <a:extLst>
              <a:ext uri="{FF2B5EF4-FFF2-40B4-BE49-F238E27FC236}">
                <a16:creationId xmlns:a16="http://schemas.microsoft.com/office/drawing/2014/main" id="{AFB52661-1B6D-E29B-377E-79B8525849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54dda1946d_6_308:notes">
            <a:extLst>
              <a:ext uri="{FF2B5EF4-FFF2-40B4-BE49-F238E27FC236}">
                <a16:creationId xmlns:a16="http://schemas.microsoft.com/office/drawing/2014/main" id="{AC35D87C-FB0B-5A3D-87C6-19FEBC98A6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05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71DB96-629C-4DD4-9F3F-B19B66BF8C66}"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E482D-C46D-4119-B04E-86D9F27B52AB}" type="slidenum">
              <a:rPr lang="en-US" smtClean="0"/>
              <a:t>‹#›</a:t>
            </a:fld>
            <a:endParaRPr lang="en-US"/>
          </a:p>
        </p:txBody>
      </p:sp>
    </p:spTree>
    <p:extLst>
      <p:ext uri="{BB962C8B-B14F-4D97-AF65-F5344CB8AC3E}">
        <p14:creationId xmlns:p14="http://schemas.microsoft.com/office/powerpoint/2010/main" val="27141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64856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42108927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42223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028028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003049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97307587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83453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842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 name="Google Shape;67;p13"/>
          <p:cNvSpPr txBox="1">
            <a:spLocks noGrp="1"/>
          </p:cNvSpPr>
          <p:nvPr>
            <p:ph type="subTitle" idx="1"/>
          </p:nvPr>
        </p:nvSpPr>
        <p:spPr>
          <a:xfrm>
            <a:off x="720000" y="22091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13"/>
          <p:cNvSpPr txBox="1">
            <a:spLocks noGrp="1"/>
          </p:cNvSpPr>
          <p:nvPr>
            <p:ph type="subTitle" idx="2"/>
          </p:nvPr>
        </p:nvSpPr>
        <p:spPr>
          <a:xfrm>
            <a:off x="3419271" y="22091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3"/>
          </p:nvPr>
        </p:nvSpPr>
        <p:spPr>
          <a:xfrm>
            <a:off x="720000" y="403130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3"/>
          <p:cNvSpPr txBox="1">
            <a:spLocks noGrp="1"/>
          </p:cNvSpPr>
          <p:nvPr>
            <p:ph type="subTitle" idx="4"/>
          </p:nvPr>
        </p:nvSpPr>
        <p:spPr>
          <a:xfrm>
            <a:off x="3419271" y="403130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title" idx="5" hasCustomPrompt="1"/>
          </p:nvPr>
        </p:nvSpPr>
        <p:spPr>
          <a:xfrm>
            <a:off x="1505400" y="1245075"/>
            <a:ext cx="734700" cy="63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6" hasCustomPrompt="1"/>
          </p:nvPr>
        </p:nvSpPr>
        <p:spPr>
          <a:xfrm>
            <a:off x="1505400" y="3066797"/>
            <a:ext cx="734700" cy="63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7" hasCustomPrompt="1"/>
          </p:nvPr>
        </p:nvSpPr>
        <p:spPr>
          <a:xfrm>
            <a:off x="4204671" y="1245075"/>
            <a:ext cx="734700" cy="63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8" hasCustomPrompt="1"/>
          </p:nvPr>
        </p:nvSpPr>
        <p:spPr>
          <a:xfrm>
            <a:off x="4204671" y="3066797"/>
            <a:ext cx="734700" cy="63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9"/>
          </p:nvPr>
        </p:nvSpPr>
        <p:spPr>
          <a:xfrm>
            <a:off x="720000" y="187731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MuseoModerno Medium"/>
                <a:ea typeface="MuseoModerno Medium"/>
                <a:cs typeface="MuseoModerno Medium"/>
                <a:sym typeface="MuseoModern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6" name="Google Shape;76;p13"/>
          <p:cNvSpPr txBox="1">
            <a:spLocks noGrp="1"/>
          </p:cNvSpPr>
          <p:nvPr>
            <p:ph type="subTitle" idx="13"/>
          </p:nvPr>
        </p:nvSpPr>
        <p:spPr>
          <a:xfrm>
            <a:off x="3419271" y="187731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MuseoModerno Medium"/>
                <a:ea typeface="MuseoModerno Medium"/>
                <a:cs typeface="MuseoModerno Medium"/>
                <a:sym typeface="MuseoModern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7" name="Google Shape;77;p13"/>
          <p:cNvSpPr txBox="1">
            <a:spLocks noGrp="1"/>
          </p:cNvSpPr>
          <p:nvPr>
            <p:ph type="subTitle" idx="14"/>
          </p:nvPr>
        </p:nvSpPr>
        <p:spPr>
          <a:xfrm>
            <a:off x="720000" y="3698900"/>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MuseoModerno Medium"/>
                <a:ea typeface="MuseoModerno Medium"/>
                <a:cs typeface="MuseoModerno Medium"/>
                <a:sym typeface="MuseoModern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 name="Google Shape;78;p13"/>
          <p:cNvSpPr txBox="1">
            <a:spLocks noGrp="1"/>
          </p:cNvSpPr>
          <p:nvPr>
            <p:ph type="subTitle" idx="15"/>
          </p:nvPr>
        </p:nvSpPr>
        <p:spPr>
          <a:xfrm>
            <a:off x="3419271" y="3698900"/>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MuseoModerno Medium"/>
                <a:ea typeface="MuseoModerno Medium"/>
                <a:cs typeface="MuseoModerno Medium"/>
                <a:sym typeface="MuseoModern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9" name="Google Shape;79;p13"/>
          <p:cNvSpPr txBox="1">
            <a:spLocks noGrp="1"/>
          </p:cNvSpPr>
          <p:nvPr>
            <p:ph type="subTitle" idx="16"/>
          </p:nvPr>
        </p:nvSpPr>
        <p:spPr>
          <a:xfrm>
            <a:off x="6118546" y="22091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17"/>
          </p:nvPr>
        </p:nvSpPr>
        <p:spPr>
          <a:xfrm>
            <a:off x="6118546" y="403130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3"/>
          <p:cNvSpPr txBox="1">
            <a:spLocks noGrp="1"/>
          </p:cNvSpPr>
          <p:nvPr>
            <p:ph type="title" idx="18" hasCustomPrompt="1"/>
          </p:nvPr>
        </p:nvSpPr>
        <p:spPr>
          <a:xfrm>
            <a:off x="6903946" y="1245074"/>
            <a:ext cx="734700" cy="63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title" idx="19" hasCustomPrompt="1"/>
          </p:nvPr>
        </p:nvSpPr>
        <p:spPr>
          <a:xfrm>
            <a:off x="6903946" y="3066800"/>
            <a:ext cx="734700" cy="63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subTitle" idx="20"/>
          </p:nvPr>
        </p:nvSpPr>
        <p:spPr>
          <a:xfrm>
            <a:off x="6118546" y="187731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MuseoModerno Medium"/>
                <a:ea typeface="MuseoModerno Medium"/>
                <a:cs typeface="MuseoModerno Medium"/>
                <a:sym typeface="MuseoModern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4" name="Google Shape;84;p13"/>
          <p:cNvSpPr txBox="1">
            <a:spLocks noGrp="1"/>
          </p:cNvSpPr>
          <p:nvPr>
            <p:ph type="subTitle" idx="21"/>
          </p:nvPr>
        </p:nvSpPr>
        <p:spPr>
          <a:xfrm>
            <a:off x="6118546" y="3698900"/>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MuseoModerno Medium"/>
                <a:ea typeface="MuseoModerno Medium"/>
                <a:cs typeface="MuseoModerno Medium"/>
                <a:sym typeface="MuseoModerno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extLst>
      <p:ext uri="{BB962C8B-B14F-4D97-AF65-F5344CB8AC3E}">
        <p14:creationId xmlns:p14="http://schemas.microsoft.com/office/powerpoint/2010/main" val="2528562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713225" y="2414775"/>
            <a:ext cx="33267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7" name="Google Shape;57;p9"/>
          <p:cNvSpPr txBox="1">
            <a:spLocks noGrp="1"/>
          </p:cNvSpPr>
          <p:nvPr>
            <p:ph type="subTitle" idx="1"/>
          </p:nvPr>
        </p:nvSpPr>
        <p:spPr>
          <a:xfrm>
            <a:off x="713225" y="3576200"/>
            <a:ext cx="3326700" cy="102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605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1DB96-629C-4DD4-9F3F-B19B66BF8C66}"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E482D-C46D-4119-B04E-86D9F27B52AB}" type="slidenum">
              <a:rPr lang="en-US" smtClean="0"/>
              <a:t>‹#›</a:t>
            </a:fld>
            <a:endParaRPr lang="en-US"/>
          </a:p>
        </p:txBody>
      </p:sp>
    </p:spTree>
    <p:extLst>
      <p:ext uri="{BB962C8B-B14F-4D97-AF65-F5344CB8AC3E}">
        <p14:creationId xmlns:p14="http://schemas.microsoft.com/office/powerpoint/2010/main" val="3653198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249375" y="2717600"/>
            <a:ext cx="4181400" cy="1511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5514025" y="1720050"/>
            <a:ext cx="16521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a:spLocks noGrp="1"/>
          </p:cNvSpPr>
          <p:nvPr>
            <p:ph type="subTitle" idx="1"/>
          </p:nvPr>
        </p:nvSpPr>
        <p:spPr>
          <a:xfrm>
            <a:off x="4249375" y="4229000"/>
            <a:ext cx="41814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8956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 name="Google Shape;133;p20"/>
          <p:cNvSpPr txBox="1">
            <a:spLocks noGrp="1"/>
          </p:cNvSpPr>
          <p:nvPr>
            <p:ph type="subTitle" idx="1"/>
          </p:nvPr>
        </p:nvSpPr>
        <p:spPr>
          <a:xfrm>
            <a:off x="4176598" y="1637600"/>
            <a:ext cx="2980200" cy="219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0"/>
          <p:cNvSpPr txBox="1">
            <a:spLocks noGrp="1"/>
          </p:cNvSpPr>
          <p:nvPr>
            <p:ph type="subTitle" idx="2"/>
          </p:nvPr>
        </p:nvSpPr>
        <p:spPr>
          <a:xfrm>
            <a:off x="720000" y="1637600"/>
            <a:ext cx="2980200" cy="219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18796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385575" y="1177400"/>
            <a:ext cx="4045200" cy="125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7"/>
          <p:cNvSpPr txBox="1">
            <a:spLocks noGrp="1"/>
          </p:cNvSpPr>
          <p:nvPr>
            <p:ph type="subTitle" idx="1"/>
          </p:nvPr>
        </p:nvSpPr>
        <p:spPr>
          <a:xfrm>
            <a:off x="4385575" y="2432600"/>
            <a:ext cx="4045200" cy="2171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23028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407667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26782505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1638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95213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06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294581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3136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12/8/2025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77909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Information_system#cite_note-3"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en.wikipedia.org/wiki/Information_system#cite_note-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34537" y="304800"/>
            <a:ext cx="4906537" cy="481735"/>
          </a:xfrm>
          <a:prstGeom prst="rect">
            <a:avLst/>
          </a:prstGeom>
          <a:noFill/>
          <a:ln/>
        </p:spPr>
        <p:txBody>
          <a:bodyPr wrap="square" lIns="0" tIns="0" rIns="0" bIns="0" rtlCol="0" anchor="t">
            <a:spAutoFit/>
          </a:bodyPr>
          <a:lstStyle/>
          <a:p>
            <a:pPr marL="0" indent="0" algn="ctr">
              <a:lnSpc>
                <a:spcPts val="4000"/>
              </a:lnSpc>
              <a:buNone/>
            </a:pPr>
            <a:endParaRPr lang="en-US" sz="3294" dirty="0"/>
          </a:p>
        </p:txBody>
      </p:sp>
      <p:pic>
        <p:nvPicPr>
          <p:cNvPr id="12" name="Picture 11">
            <a:extLst>
              <a:ext uri="{FF2B5EF4-FFF2-40B4-BE49-F238E27FC236}">
                <a16:creationId xmlns:a16="http://schemas.microsoft.com/office/drawing/2014/main" id="{C0025166-90D6-42EA-9262-0E7C4961F14C}"/>
              </a:ext>
            </a:extLst>
          </p:cNvPr>
          <p:cNvPicPr>
            <a:picLocks noChangeAspect="1"/>
          </p:cNvPicPr>
          <p:nvPr/>
        </p:nvPicPr>
        <p:blipFill>
          <a:blip r:embed="rId3"/>
          <a:stretch>
            <a:fillRect/>
          </a:stretch>
        </p:blipFill>
        <p:spPr>
          <a:xfrm>
            <a:off x="7422" y="0"/>
            <a:ext cx="9129155"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0F4B05C3-A958-3837-A121-D3E649428ED6}"/>
            </a:ext>
          </a:extLst>
        </p:cNvPr>
        <p:cNvGrpSpPr/>
        <p:nvPr/>
      </p:nvGrpSpPr>
      <p:grpSpPr>
        <a:xfrm>
          <a:off x="0" y="0"/>
          <a:ext cx="0" cy="0"/>
          <a:chOff x="0" y="0"/>
          <a:chExt cx="0" cy="0"/>
        </a:xfrm>
      </p:grpSpPr>
      <p:sp>
        <p:nvSpPr>
          <p:cNvPr id="1253" name="Google Shape;1253;p41">
            <a:extLst>
              <a:ext uri="{FF2B5EF4-FFF2-40B4-BE49-F238E27FC236}">
                <a16:creationId xmlns:a16="http://schemas.microsoft.com/office/drawing/2014/main" id="{160F26DA-1A05-EF21-5EAC-43DD6A3C71D0}"/>
              </a:ext>
            </a:extLst>
          </p:cNvPr>
          <p:cNvSpPr txBox="1">
            <a:spLocks noGrp="1"/>
          </p:cNvSpPr>
          <p:nvPr>
            <p:ph type="title"/>
          </p:nvPr>
        </p:nvSpPr>
        <p:spPr>
          <a:xfrm>
            <a:off x="480060" y="160020"/>
            <a:ext cx="7950715" cy="594260"/>
          </a:xfrm>
          <a:prstGeom prst="rect">
            <a:avLst/>
          </a:prstGeom>
        </p:spPr>
        <p:txBody>
          <a:bodyPr spcFirstLastPara="1" wrap="square" lIns="91425" tIns="91425" rIns="91425" bIns="91425" anchor="b" anchorCtr="0">
            <a:noAutofit/>
          </a:bodyPr>
          <a:lstStyle/>
          <a:p>
            <a:r>
              <a:rPr lang="en-US" sz="2400" b="1" dirty="0">
                <a:latin typeface="-apple-system"/>
              </a:rPr>
              <a:t>What are enterprise applications ?</a:t>
            </a:r>
          </a:p>
        </p:txBody>
      </p:sp>
      <p:sp>
        <p:nvSpPr>
          <p:cNvPr id="1255" name="Google Shape;1255;p41">
            <a:extLst>
              <a:ext uri="{FF2B5EF4-FFF2-40B4-BE49-F238E27FC236}">
                <a16:creationId xmlns:a16="http://schemas.microsoft.com/office/drawing/2014/main" id="{A7DD6E37-A0F8-EC5F-6C45-41F831110825}"/>
              </a:ext>
            </a:extLst>
          </p:cNvPr>
          <p:cNvSpPr txBox="1">
            <a:spLocks noGrp="1"/>
          </p:cNvSpPr>
          <p:nvPr>
            <p:ph type="subTitle" idx="1"/>
          </p:nvPr>
        </p:nvSpPr>
        <p:spPr>
          <a:xfrm>
            <a:off x="0" y="1912620"/>
            <a:ext cx="8816340" cy="3070860"/>
          </a:xfrm>
          <a:prstGeom prst="rect">
            <a:avLst/>
          </a:prstGeom>
        </p:spPr>
        <p:txBody>
          <a:bodyPr spcFirstLastPara="1" wrap="square" lIns="91425" tIns="91425" rIns="91425" bIns="91425" anchor="t" anchorCtr="0">
            <a:noAutofit/>
          </a:bodyPr>
          <a:lstStyle/>
          <a:p>
            <a:pPr algn="l"/>
            <a:r>
              <a:rPr lang="en-US" sz="1800" b="1" dirty="0">
                <a:latin typeface="IBM Plex Sans" panose="020B0503050203000203" pitchFamily="34" charset="0"/>
              </a:rPr>
              <a:t>Some characteristics of enterprise applications : </a:t>
            </a:r>
          </a:p>
          <a:p>
            <a:pPr algn="l"/>
            <a:r>
              <a:rPr lang="en-US" sz="1800" b="1" dirty="0">
                <a:latin typeface="IBM Plex Sans" panose="020B0503050203000203" pitchFamily="34" charset="0"/>
              </a:rPr>
              <a:t>Centralized management</a:t>
            </a:r>
            <a:r>
              <a:rPr lang="en-US" sz="1800" dirty="0">
                <a:latin typeface="IBM Plex Sans" panose="020B0503050203000203" pitchFamily="34" charset="0"/>
              </a:rPr>
              <a:t>: Centralized control of business functions and the        ability for administrators to efficiently monitor and update the system.</a:t>
            </a:r>
          </a:p>
          <a:p>
            <a:pPr algn="l"/>
            <a:r>
              <a:rPr lang="en-US" sz="1800" b="1" dirty="0">
                <a:latin typeface="IBM Plex Sans" panose="020B0503050203000203" pitchFamily="34" charset="0"/>
              </a:rPr>
              <a:t>Complexity</a:t>
            </a:r>
            <a:r>
              <a:rPr lang="en-US" sz="1800" dirty="0">
                <a:latin typeface="IBM Plex Sans" panose="020B0503050203000203" pitchFamily="34" charset="0"/>
              </a:rPr>
              <a:t>: Designed with multiple modules and components to address various aspects of business operations.</a:t>
            </a:r>
          </a:p>
          <a:p>
            <a:pPr algn="l" fontAlgn="base"/>
            <a:r>
              <a:rPr lang="en-US" b="1" dirty="0">
                <a:latin typeface="IBM Plex Sans" panose="020B0503050203000203" pitchFamily="34" charset="0"/>
              </a:rPr>
              <a:t>Flexibility: </a:t>
            </a:r>
            <a:r>
              <a:rPr lang="en-US" sz="1800" dirty="0">
                <a:latin typeface="IBM Plex Sans" panose="020B0503050203000203" pitchFamily="34" charset="0"/>
              </a:rPr>
              <a:t>Quickly adaptable to changing workflows with minimal modifications and without disrupting the business process. In addition, they provide the ability to interact with multiple software services and platforms by using an API, plug-ins, extensions, and more.</a:t>
            </a:r>
          </a:p>
          <a:p>
            <a:pPr algn="l" fontAlgn="base"/>
            <a:endParaRPr lang="en-US" b="1" dirty="0">
              <a:latin typeface="IBM Plex Sans" panose="020B0503050203000203" pitchFamily="34" charset="0"/>
            </a:endParaRPr>
          </a:p>
        </p:txBody>
      </p:sp>
      <p:sp>
        <p:nvSpPr>
          <p:cNvPr id="5" name="TextBox 4">
            <a:extLst>
              <a:ext uri="{FF2B5EF4-FFF2-40B4-BE49-F238E27FC236}">
                <a16:creationId xmlns:a16="http://schemas.microsoft.com/office/drawing/2014/main" id="{05585C0D-A38A-A8C0-8CDB-12C68142EB52}"/>
              </a:ext>
            </a:extLst>
          </p:cNvPr>
          <p:cNvSpPr txBox="1"/>
          <p:nvPr/>
        </p:nvSpPr>
        <p:spPr>
          <a:xfrm>
            <a:off x="91440" y="754280"/>
            <a:ext cx="8961120" cy="830997"/>
          </a:xfrm>
          <a:prstGeom prst="rect">
            <a:avLst/>
          </a:prstGeom>
          <a:noFill/>
        </p:spPr>
        <p:txBody>
          <a:bodyPr wrap="square">
            <a:spAutoFit/>
          </a:bodyPr>
          <a:lstStyle/>
          <a:p>
            <a:r>
              <a:rPr lang="en-US" sz="1600" dirty="0">
                <a:latin typeface="Arial" panose="020B0604020202020204" pitchFamily="34" charset="0"/>
              </a:rPr>
              <a:t>Enterprise applications are large-scale software solutions designed to streamline and automate various processes of an organization’s operations. These solutions are intended to increase productivity, efficiency and collaboration across departments.</a:t>
            </a:r>
          </a:p>
        </p:txBody>
      </p:sp>
    </p:spTree>
    <p:extLst>
      <p:ext uri="{BB962C8B-B14F-4D97-AF65-F5344CB8AC3E}">
        <p14:creationId xmlns:p14="http://schemas.microsoft.com/office/powerpoint/2010/main" val="306378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7" name="TextBox 6">
            <a:extLst>
              <a:ext uri="{FF2B5EF4-FFF2-40B4-BE49-F238E27FC236}">
                <a16:creationId xmlns:a16="http://schemas.microsoft.com/office/drawing/2014/main" id="{7F7B836D-40A5-59C4-7DD6-8EBF106A35FB}"/>
              </a:ext>
            </a:extLst>
          </p:cNvPr>
          <p:cNvSpPr txBox="1"/>
          <p:nvPr/>
        </p:nvSpPr>
        <p:spPr>
          <a:xfrm>
            <a:off x="76200" y="312658"/>
            <a:ext cx="8001000" cy="2893100"/>
          </a:xfrm>
          <a:prstGeom prst="rect">
            <a:avLst/>
          </a:prstGeom>
          <a:noFill/>
        </p:spPr>
        <p:txBody>
          <a:bodyPr wrap="square">
            <a:spAutoFit/>
          </a:bodyPr>
          <a:lstStyle/>
          <a:p>
            <a:r>
              <a:rPr lang="en-US" sz="1800" b="1" dirty="0"/>
              <a:t>Security:</a:t>
            </a:r>
            <a:r>
              <a:rPr lang="en-US" dirty="0"/>
              <a:t> </a:t>
            </a:r>
            <a:r>
              <a:rPr lang="en-US" sz="1600" dirty="0"/>
              <a:t>Feature strong security measures to protect sensitive business data and ensure compliance with regulations .</a:t>
            </a:r>
          </a:p>
          <a:p>
            <a:endParaRPr lang="en-US" sz="1600" dirty="0"/>
          </a:p>
          <a:p>
            <a:r>
              <a:rPr lang="en-US" sz="1800" b="1" dirty="0"/>
              <a:t>Integration: </a:t>
            </a:r>
            <a:r>
              <a:rPr lang="en-US" sz="1600" dirty="0"/>
              <a:t>Designed to integrate with existing systems, databases and technologies within the organization to ensure seamless communication and data flow.</a:t>
            </a:r>
          </a:p>
          <a:p>
            <a:endParaRPr lang="en-US" sz="1600" dirty="0"/>
          </a:p>
          <a:p>
            <a:r>
              <a:rPr lang="en-US" sz="1800" b="1" dirty="0"/>
              <a:t>Scalability: </a:t>
            </a:r>
            <a:r>
              <a:rPr lang="en-US" sz="1600" dirty="0"/>
              <a:t>Able to handle many users and transactions to accommodate the needs of a large, growing organization</a:t>
            </a:r>
            <a:r>
              <a:rPr lang="en-US" dirty="0"/>
              <a:t>.</a:t>
            </a:r>
          </a:p>
          <a:p>
            <a:r>
              <a:rPr lang="en-US" sz="1800" b="1" dirty="0"/>
              <a:t>Customization</a:t>
            </a:r>
            <a:r>
              <a:rPr lang="en-US" dirty="0"/>
              <a:t>: </a:t>
            </a:r>
            <a:r>
              <a:rPr lang="en-US" sz="1600" dirty="0"/>
              <a:t>Customizable to meet the specific needs and processes of the organization.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8DE3-DF25-40B8-BE94-089429F28236}"/>
              </a:ext>
            </a:extLst>
          </p:cNvPr>
          <p:cNvSpPr>
            <a:spLocks noGrp="1"/>
          </p:cNvSpPr>
          <p:nvPr>
            <p:ph type="ctrTitle"/>
          </p:nvPr>
        </p:nvSpPr>
        <p:spPr>
          <a:xfrm>
            <a:off x="585787" y="0"/>
            <a:ext cx="7109399" cy="685800"/>
          </a:xfrm>
        </p:spPr>
        <p:txBody>
          <a:bodyPr>
            <a:normAutofit/>
          </a:bodyPr>
          <a:lstStyle/>
          <a:p>
            <a:pPr algn="l"/>
            <a:r>
              <a:rPr lang="en-US" sz="2100" b="1" dirty="0">
                <a:solidFill>
                  <a:schemeClr val="accent2"/>
                </a:solidFill>
              </a:rPr>
              <a:t>Enterprise resource planning (ERP)</a:t>
            </a:r>
          </a:p>
        </p:txBody>
      </p:sp>
      <p:sp>
        <p:nvSpPr>
          <p:cNvPr id="3" name="Subtitle 2">
            <a:extLst>
              <a:ext uri="{FF2B5EF4-FFF2-40B4-BE49-F238E27FC236}">
                <a16:creationId xmlns:a16="http://schemas.microsoft.com/office/drawing/2014/main" id="{3BC00733-BFBE-4DFF-ABB4-FCBDD6FB6E63}"/>
              </a:ext>
            </a:extLst>
          </p:cNvPr>
          <p:cNvSpPr>
            <a:spLocks noGrp="1"/>
          </p:cNvSpPr>
          <p:nvPr>
            <p:ph type="subTitle" idx="1"/>
          </p:nvPr>
        </p:nvSpPr>
        <p:spPr>
          <a:xfrm>
            <a:off x="405826" y="614362"/>
            <a:ext cx="7109399" cy="5243513"/>
          </a:xfrm>
        </p:spPr>
        <p:txBody>
          <a:bodyPr>
            <a:normAutofit/>
          </a:bodyPr>
          <a:lstStyle/>
          <a:p>
            <a:pPr marL="257175" indent="-257175" algn="l">
              <a:buFont typeface="Wingdings" panose="05000000000000000000" pitchFamily="2" charset="2"/>
              <a:buChar char="§"/>
            </a:pPr>
            <a:r>
              <a:rPr lang="en-US" sz="1800" dirty="0">
                <a:solidFill>
                  <a:schemeClr val="tx1"/>
                </a:solidFill>
                <a:effectLst>
                  <a:outerShdw blurRad="38100" dist="38100" dir="2700000" algn="tl">
                    <a:srgbClr val="000000">
                      <a:alpha val="43137"/>
                    </a:srgbClr>
                  </a:outerShdw>
                </a:effectLst>
                <a:latin typeface="Arial Rounded MT Bold" panose="020F0704030504030204" pitchFamily="34" charset="0"/>
              </a:rPr>
              <a:t>What is </a:t>
            </a:r>
            <a:r>
              <a:rPr lang="en-US" sz="1800" dirty="0">
                <a:solidFill>
                  <a:schemeClr val="tx1"/>
                </a:solidFill>
                <a:effectLst>
                  <a:outerShdw blurRad="38100" dist="38100" dir="2700000" algn="tl">
                    <a:srgbClr val="000000">
                      <a:alpha val="43137"/>
                    </a:srgbClr>
                  </a:outerShdw>
                </a:effectLst>
                <a:latin typeface="+mj-lt"/>
              </a:rPr>
              <a:t>ERP</a:t>
            </a:r>
            <a:r>
              <a:rPr lang="en-US" sz="1800" b="1" dirty="0">
                <a:solidFill>
                  <a:schemeClr val="tx1"/>
                </a:solidFill>
                <a:effectLst>
                  <a:outerShdw blurRad="38100" dist="38100" dir="2700000" algn="tl">
                    <a:srgbClr val="000000">
                      <a:alpha val="43137"/>
                    </a:srgbClr>
                  </a:outerShdw>
                </a:effectLst>
                <a:latin typeface="Arial Rounded MT Bold" panose="020F0704030504030204" pitchFamily="34" charset="0"/>
              </a:rPr>
              <a:t>?</a:t>
            </a:r>
          </a:p>
          <a:p>
            <a:pPr marL="214313" indent="-214313" algn="l">
              <a:buFont typeface="Wingdings" panose="05000000000000000000" pitchFamily="2" charset="2"/>
              <a:buChar char="Ø"/>
            </a:pPr>
            <a:r>
              <a:rPr lang="en-US" sz="1200" dirty="0">
                <a:solidFill>
                  <a:schemeClr val="tx1"/>
                </a:solidFill>
                <a:latin typeface="Arial Rounded MT Bold" panose="020F0704030504030204" pitchFamily="34" charset="0"/>
              </a:rPr>
              <a:t>ERP systems are designed to focus on executing business processes across the business firm and include all levels of management. These systems help businesses achieve flexibility and productivity by coordinating and integrating groups of business processes.</a:t>
            </a:r>
          </a:p>
          <a:p>
            <a:pPr marL="257175" indent="-257175" algn="l">
              <a:buFont typeface="Wingdings" panose="05000000000000000000" pitchFamily="2" charset="2"/>
              <a:buChar char="§"/>
            </a:pPr>
            <a:r>
              <a:rPr lang="en-US" sz="1800" dirty="0">
                <a:solidFill>
                  <a:schemeClr val="tx1"/>
                </a:solidFill>
                <a:effectLst>
                  <a:outerShdw blurRad="38100" dist="38100" dir="2700000" algn="tl">
                    <a:srgbClr val="000000">
                      <a:alpha val="43137"/>
                    </a:srgbClr>
                  </a:outerShdw>
                </a:effectLst>
              </a:rPr>
              <a:t>Key aspects of ERP systems</a:t>
            </a:r>
            <a:r>
              <a:rPr lang="en-US" sz="1800" dirty="0">
                <a:solidFill>
                  <a:schemeClr val="tx1"/>
                </a:solidFill>
              </a:rPr>
              <a:t>:</a:t>
            </a:r>
          </a:p>
          <a:p>
            <a:pPr algn="l"/>
            <a:r>
              <a:rPr lang="en-US" sz="1500" dirty="0">
                <a:solidFill>
                  <a:schemeClr val="tx1"/>
                </a:solidFill>
              </a:rPr>
              <a:t>•</a:t>
            </a:r>
            <a:r>
              <a:rPr lang="en-US" sz="1500" dirty="0"/>
              <a:t>  </a:t>
            </a:r>
            <a:r>
              <a:rPr lang="en-US" sz="1500" b="1" dirty="0">
                <a:solidFill>
                  <a:schemeClr val="tx1"/>
                </a:solidFill>
              </a:rPr>
              <a:t>Functionality</a:t>
            </a:r>
            <a:r>
              <a:rPr lang="en-US" sz="1500" dirty="0">
                <a:solidFill>
                  <a:schemeClr val="tx1"/>
                </a:solidFill>
              </a:rPr>
              <a:t>: A comprehensive ERP system typically covers basic business processes, including financial accounting, supply chain management, inventory management, and Customer Relationship </a:t>
            </a:r>
            <a:r>
              <a:rPr lang="en-US" sz="1800" dirty="0">
                <a:solidFill>
                  <a:schemeClr val="tx1"/>
                </a:solidFill>
              </a:rPr>
              <a:t>Management (CRM).</a:t>
            </a:r>
          </a:p>
          <a:p>
            <a:pPr algn="l"/>
            <a:r>
              <a:rPr lang="en-US" sz="1500" dirty="0">
                <a:solidFill>
                  <a:schemeClr val="tx1"/>
                </a:solidFill>
              </a:rPr>
              <a:t>•</a:t>
            </a:r>
            <a:r>
              <a:rPr lang="en-US" sz="1500" dirty="0"/>
              <a:t>  </a:t>
            </a:r>
            <a:r>
              <a:rPr lang="en-US" sz="1500" b="1" dirty="0">
                <a:solidFill>
                  <a:schemeClr val="tx1"/>
                </a:solidFill>
              </a:rPr>
              <a:t>Data Management</a:t>
            </a:r>
            <a:r>
              <a:rPr lang="en-US" sz="1500" dirty="0">
                <a:solidFill>
                  <a:schemeClr val="tx1"/>
                </a:solidFill>
              </a:rPr>
              <a:t>: ERP software provides complete visibility of the business. It allows organizations to record, measure, and control all information using a centralized database, unlike managing disparate systems that do not communicate with each other.</a:t>
            </a:r>
          </a:p>
          <a:p>
            <a:pPr algn="l"/>
            <a:r>
              <a:rPr lang="en-US" sz="1500" dirty="0">
                <a:solidFill>
                  <a:schemeClr val="tx1"/>
                </a:solidFill>
              </a:rPr>
              <a:t>•</a:t>
            </a:r>
            <a:r>
              <a:rPr lang="en-US" sz="1500" b="1" dirty="0">
                <a:solidFill>
                  <a:schemeClr val="tx1"/>
                </a:solidFill>
              </a:rPr>
              <a:t> Improvements:</a:t>
            </a:r>
            <a:r>
              <a:rPr lang="en-US" sz="1500" dirty="0">
                <a:solidFill>
                  <a:schemeClr val="tx1"/>
                </a:solidFill>
              </a:rPr>
              <a:t> ERP software enhances productivity, increases accuracy, lowers costs, and streamlines processes.</a:t>
            </a:r>
          </a:p>
          <a:p>
            <a:pPr algn="l"/>
            <a:r>
              <a:rPr lang="en-US" sz="1500" dirty="0">
                <a:solidFill>
                  <a:schemeClr val="tx1"/>
                </a:solidFill>
              </a:rPr>
              <a:t>•   </a:t>
            </a:r>
            <a:r>
              <a:rPr lang="en-US" sz="1500" b="1" dirty="0">
                <a:solidFill>
                  <a:schemeClr val="tx1"/>
                </a:solidFill>
              </a:rPr>
              <a:t>Decision Making: </a:t>
            </a:r>
            <a:r>
              <a:rPr lang="en-US" sz="1500" dirty="0">
                <a:solidFill>
                  <a:schemeClr val="tx1"/>
                </a:solidFill>
              </a:rPr>
              <a:t>Modern ERP systems establish one source of truth for real-time insights, encouraging greater collaboration and more informed decision-making at all levels.</a:t>
            </a:r>
          </a:p>
          <a:p>
            <a:pPr algn="l"/>
            <a:endParaRPr lang="en-US" sz="1500" dirty="0">
              <a:solidFill>
                <a:schemeClr val="tx1"/>
              </a:solidFill>
            </a:endParaRPr>
          </a:p>
        </p:txBody>
      </p:sp>
    </p:spTree>
    <p:extLst>
      <p:ext uri="{BB962C8B-B14F-4D97-AF65-F5344CB8AC3E}">
        <p14:creationId xmlns:p14="http://schemas.microsoft.com/office/powerpoint/2010/main" val="176927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ACDC5-7417-4A7A-99F9-3B45F581D2F0}"/>
              </a:ext>
            </a:extLst>
          </p:cNvPr>
          <p:cNvSpPr>
            <a:spLocks noGrp="1"/>
          </p:cNvSpPr>
          <p:nvPr>
            <p:ph idx="1"/>
          </p:nvPr>
        </p:nvSpPr>
        <p:spPr>
          <a:xfrm>
            <a:off x="157162" y="-157163"/>
            <a:ext cx="7243763" cy="5300663"/>
          </a:xfrm>
        </p:spPr>
        <p:txBody>
          <a:bodyPr>
            <a:normAutofit/>
          </a:bodyPr>
          <a:lstStyle/>
          <a:p>
            <a:pPr marL="0" indent="0">
              <a:buNone/>
            </a:pPr>
            <a:endParaRPr lang="en-US" sz="1275" dirty="0">
              <a:solidFill>
                <a:schemeClr val="tx1"/>
              </a:solidFill>
              <a:latin typeface="Arial Black" panose="020B0A04020102020204" pitchFamily="34" charset="0"/>
            </a:endParaRPr>
          </a:p>
          <a:p>
            <a:pPr marL="0" indent="0">
              <a:buNone/>
            </a:pPr>
            <a:r>
              <a:rPr lang="en-US" sz="2100" b="1" dirty="0">
                <a:solidFill>
                  <a:schemeClr val="accent2"/>
                </a:solidFill>
              </a:rPr>
              <a:t>Supply Chain Management (SCM) Systems</a:t>
            </a:r>
          </a:p>
          <a:p>
            <a:pPr marL="0" indent="0">
              <a:buNone/>
            </a:pPr>
            <a:r>
              <a:rPr lang="en-US" dirty="0"/>
              <a:t>Supply Chain Management (SCM) systems are utilized by firms primarily to help manage relationships with their suppliers.</a:t>
            </a:r>
          </a:p>
          <a:p>
            <a:pPr>
              <a:buFont typeface="Wingdings" panose="05000000000000000000" pitchFamily="2" charset="2"/>
              <a:buChar char="§"/>
            </a:pPr>
            <a:r>
              <a:rPr lang="en-US" sz="1800" dirty="0">
                <a:effectLst>
                  <a:outerShdw blurRad="38100" dist="38100" dir="2700000" algn="tl">
                    <a:srgbClr val="000000">
                      <a:alpha val="43137"/>
                    </a:srgbClr>
                  </a:outerShdw>
                </a:effectLst>
              </a:rPr>
              <a:t>Key aspects of SCM systems:</a:t>
            </a:r>
          </a:p>
          <a:p>
            <a:pPr marL="0" indent="0">
              <a:buNone/>
            </a:pPr>
            <a:r>
              <a:rPr lang="en-US" sz="1800" dirty="0"/>
              <a:t>•  </a:t>
            </a:r>
            <a:r>
              <a:rPr lang="en-US" sz="1500" b="1" dirty="0"/>
              <a:t>Objective: </a:t>
            </a:r>
            <a:r>
              <a:rPr lang="en-US" sz="1500" dirty="0">
                <a:solidFill>
                  <a:schemeClr val="tx1"/>
                </a:solidFill>
              </a:rPr>
              <a:t>The ultimate objective is ensuring the right amount of products reaches the point of consumption from the source in the least amount of time and at the lowest cost.</a:t>
            </a:r>
          </a:p>
          <a:p>
            <a:pPr marL="0" indent="0">
              <a:buNone/>
            </a:pPr>
            <a:r>
              <a:rPr lang="en-US" sz="1800" dirty="0"/>
              <a:t>•  </a:t>
            </a:r>
            <a:r>
              <a:rPr lang="en-US" sz="1500" b="1" dirty="0"/>
              <a:t>Information Sharing: </a:t>
            </a:r>
            <a:r>
              <a:rPr lang="en-US" sz="1500" dirty="0"/>
              <a:t>These systems facilitate the sharing of information about orders, production, inventory levels, and the efficient delivery of goods and services among suppliers, distributors, purchasing companies, and logistics companies</a:t>
            </a:r>
            <a:r>
              <a:rPr lang="en-US" dirty="0"/>
              <a:t>.</a:t>
            </a:r>
          </a:p>
          <a:p>
            <a:pPr marL="0" indent="0">
              <a:buNone/>
            </a:pPr>
            <a:r>
              <a:rPr lang="en-US" dirty="0"/>
              <a:t> </a:t>
            </a:r>
            <a:r>
              <a:rPr lang="en-US" sz="1800" dirty="0"/>
              <a:t>•</a:t>
            </a:r>
            <a:r>
              <a:rPr lang="en-US" dirty="0"/>
              <a:t> </a:t>
            </a:r>
            <a:r>
              <a:rPr lang="en-US" sz="1800" dirty="0"/>
              <a:t> </a:t>
            </a:r>
            <a:r>
              <a:rPr lang="en-US" sz="1500" b="1" dirty="0"/>
              <a:t>Scope: </a:t>
            </a:r>
            <a:r>
              <a:rPr lang="en-US" sz="1500" dirty="0"/>
              <a:t>SCM systems are considered an interorganizational system because they automate the flow of information across organizational boundaries.</a:t>
            </a:r>
          </a:p>
          <a:p>
            <a:pPr marL="0" indent="0">
              <a:buNone/>
            </a:pPr>
            <a:r>
              <a:rPr lang="en-US" sz="1800" dirty="0"/>
              <a:t>•  </a:t>
            </a:r>
            <a:r>
              <a:rPr lang="en-US" sz="1500" b="1" dirty="0"/>
              <a:t>Management Support: </a:t>
            </a:r>
            <a:r>
              <a:rPr lang="en-US" sz="1500" dirty="0"/>
              <a:t>They allow managers to make better decisions regarding the organization and scheduling of sourcing, production, and distribution.</a:t>
            </a:r>
          </a:p>
          <a:p>
            <a:pPr marL="0" indent="0">
              <a:buNone/>
            </a:pPr>
            <a:endParaRPr lang="en-US" dirty="0"/>
          </a:p>
        </p:txBody>
      </p:sp>
    </p:spTree>
    <p:extLst>
      <p:ext uri="{BB962C8B-B14F-4D97-AF65-F5344CB8AC3E}">
        <p14:creationId xmlns:p14="http://schemas.microsoft.com/office/powerpoint/2010/main" val="357998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27576-70FE-45F5-8C1D-C05FE53978B3}"/>
              </a:ext>
            </a:extLst>
          </p:cNvPr>
          <p:cNvSpPr>
            <a:spLocks noGrp="1"/>
          </p:cNvSpPr>
          <p:nvPr>
            <p:ph idx="1"/>
          </p:nvPr>
        </p:nvSpPr>
        <p:spPr>
          <a:xfrm>
            <a:off x="0" y="0"/>
            <a:ext cx="9144000" cy="5143500"/>
          </a:xfrm>
        </p:spPr>
        <p:txBody>
          <a:bodyPr>
            <a:normAutofit/>
          </a:bodyPr>
          <a:lstStyle/>
          <a:p>
            <a:r>
              <a:rPr lang="en-US" sz="1800" b="1" dirty="0">
                <a:solidFill>
                  <a:schemeClr val="accent2"/>
                </a:solidFill>
              </a:rPr>
              <a:t>Customer Relationship Management (CRM) Systems</a:t>
            </a:r>
          </a:p>
          <a:p>
            <a:pPr>
              <a:buFont typeface="Wingdings" panose="05000000000000000000" pitchFamily="2" charset="2"/>
              <a:buChar char="Ø"/>
            </a:pPr>
            <a:r>
              <a:rPr lang="en-US" b="1" dirty="0">
                <a:solidFill>
                  <a:schemeClr val="tx1"/>
                </a:solidFill>
              </a:rPr>
              <a:t>Firms use Customer Relationship Management (CRM) systems to help manage their</a:t>
            </a:r>
          </a:p>
          <a:p>
            <a:pPr marL="0" indent="0">
              <a:buNone/>
            </a:pPr>
            <a:r>
              <a:rPr lang="en-US" b="1" dirty="0">
                <a:solidFill>
                  <a:schemeClr val="tx1"/>
                </a:solidFill>
              </a:rPr>
              <a:t>relationships with their customers.</a:t>
            </a:r>
          </a:p>
          <a:p>
            <a:pPr>
              <a:buFont typeface="Wingdings" panose="05000000000000000000" pitchFamily="2" charset="2"/>
              <a:buChar char="§"/>
            </a:pPr>
            <a:r>
              <a:rPr lang="en-US" sz="1500" b="1" dirty="0">
                <a:solidFill>
                  <a:schemeClr val="tx1"/>
                </a:solidFill>
                <a:effectLst>
                  <a:outerShdw blurRad="38100" dist="38100" dir="2700000" algn="tl">
                    <a:srgbClr val="000000">
                      <a:alpha val="43137"/>
                    </a:srgbClr>
                  </a:outerShdw>
                </a:effectLst>
              </a:rPr>
              <a:t>Key goals and functions of CRM systems:</a:t>
            </a:r>
          </a:p>
          <a:p>
            <a:pPr marL="0" indent="0">
              <a:buNone/>
            </a:pPr>
            <a:r>
              <a:rPr lang="en-US" sz="1500" dirty="0"/>
              <a:t>•  </a:t>
            </a:r>
            <a:r>
              <a:rPr lang="en-US" sz="1500" b="1" dirty="0">
                <a:solidFill>
                  <a:schemeClr val="tx1"/>
                </a:solidFill>
              </a:rPr>
              <a:t>Coordination and Optimization: </a:t>
            </a:r>
            <a:r>
              <a:rPr lang="en-US" sz="1500" dirty="0">
                <a:solidFill>
                  <a:schemeClr val="tx1"/>
                </a:solidFill>
              </a:rPr>
              <a:t>CRM systems coordinate all business processes</a:t>
            </a:r>
          </a:p>
          <a:p>
            <a:pPr marL="0" indent="0">
              <a:buNone/>
            </a:pPr>
            <a:r>
              <a:rPr lang="en-US" sz="1500" dirty="0">
                <a:solidFill>
                  <a:schemeClr val="tx1"/>
                </a:solidFill>
              </a:rPr>
              <a:t> that interact with customers across sales, marketing, and service functions.</a:t>
            </a:r>
          </a:p>
          <a:p>
            <a:pPr marL="0" indent="0">
              <a:buNone/>
            </a:pPr>
            <a:r>
              <a:rPr lang="en-US" sz="1500" dirty="0">
                <a:solidFill>
                  <a:schemeClr val="tx1"/>
                </a:solidFill>
              </a:rPr>
              <a:t> The goal is to optimize revenue, customer satisfaction, and customer retention</a:t>
            </a:r>
            <a:r>
              <a:rPr lang="en-US" sz="1500" b="1" dirty="0">
                <a:solidFill>
                  <a:schemeClr val="tx1"/>
                </a:solidFill>
                <a:effectLst>
                  <a:outerShdw blurRad="38100" dist="38100" dir="2700000" algn="tl">
                    <a:srgbClr val="000000">
                      <a:alpha val="43137"/>
                    </a:srgbClr>
                  </a:outerShdw>
                </a:effectLst>
              </a:rPr>
              <a:t>.</a:t>
            </a:r>
          </a:p>
          <a:p>
            <a:pPr marL="0" indent="0">
              <a:buNone/>
            </a:pPr>
            <a:r>
              <a:rPr lang="en-US" sz="1500" b="1" dirty="0">
                <a:solidFill>
                  <a:schemeClr val="tx1"/>
                </a:solidFill>
              </a:rPr>
              <a:t>•  Customer Focus: </a:t>
            </a:r>
            <a:r>
              <a:rPr lang="en-US" sz="1500" dirty="0">
                <a:solidFill>
                  <a:schemeClr val="tx1"/>
                </a:solidFill>
              </a:rPr>
              <a:t>The information provided by CRM systems assists firms in identifying, </a:t>
            </a:r>
          </a:p>
          <a:p>
            <a:pPr marL="0" indent="0">
              <a:buNone/>
            </a:pPr>
            <a:r>
              <a:rPr lang="en-US" sz="1500" dirty="0">
                <a:solidFill>
                  <a:schemeClr val="tx1"/>
                </a:solidFill>
              </a:rPr>
              <a:t>attracting, and retaining the most profitable customers.</a:t>
            </a:r>
          </a:p>
          <a:p>
            <a:pPr marL="0" indent="0">
              <a:buNone/>
            </a:pPr>
            <a:r>
              <a:rPr lang="en-US" sz="1500" dirty="0">
                <a:solidFill>
                  <a:schemeClr val="tx1"/>
                </a:solidFill>
              </a:rPr>
              <a:t> It also helps provide better service to existing customers and increase sales.</a:t>
            </a:r>
          </a:p>
          <a:p>
            <a:pPr marL="0" indent="0">
              <a:buNone/>
            </a:pPr>
            <a:r>
              <a:rPr lang="en-US" sz="1500" b="1" dirty="0">
                <a:solidFill>
                  <a:schemeClr val="tx1"/>
                </a:solidFill>
              </a:rPr>
              <a:t>•  Integration: </a:t>
            </a:r>
            <a:r>
              <a:rPr lang="en-US" sz="1500" dirty="0">
                <a:solidFill>
                  <a:schemeClr val="tx1"/>
                </a:solidFill>
              </a:rPr>
              <a:t>Data from CRM, for instance, can be used as data sources when utilizing</a:t>
            </a:r>
          </a:p>
          <a:p>
            <a:pPr marL="0" indent="0">
              <a:buNone/>
            </a:pPr>
            <a:r>
              <a:rPr lang="en-US" sz="1500" dirty="0">
                <a:solidFill>
                  <a:schemeClr val="tx1"/>
                </a:solidFill>
              </a:rPr>
              <a:t> Business Intelligence tools like MS Power BI.</a:t>
            </a:r>
          </a:p>
        </p:txBody>
      </p:sp>
    </p:spTree>
    <p:extLst>
      <p:ext uri="{BB962C8B-B14F-4D97-AF65-F5344CB8AC3E}">
        <p14:creationId xmlns:p14="http://schemas.microsoft.com/office/powerpoint/2010/main" val="403871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F8D4-AA83-41BF-A392-A99D0B760014}"/>
              </a:ext>
            </a:extLst>
          </p:cNvPr>
          <p:cNvSpPr>
            <a:spLocks noGrp="1"/>
          </p:cNvSpPr>
          <p:nvPr>
            <p:ph type="title"/>
          </p:nvPr>
        </p:nvSpPr>
        <p:spPr/>
        <p:txBody>
          <a:bodyPr/>
          <a:lstStyle/>
          <a:p>
            <a:r>
              <a:rPr lang="en-US" dirty="0"/>
              <a:t>Enterprise Application Comparison</a:t>
            </a:r>
          </a:p>
        </p:txBody>
      </p:sp>
      <p:graphicFrame>
        <p:nvGraphicFramePr>
          <p:cNvPr id="5" name="Table 5">
            <a:extLst>
              <a:ext uri="{FF2B5EF4-FFF2-40B4-BE49-F238E27FC236}">
                <a16:creationId xmlns:a16="http://schemas.microsoft.com/office/drawing/2014/main" id="{D8347E15-F55B-450B-BCD8-DE8D8F043ABD}"/>
              </a:ext>
            </a:extLst>
          </p:cNvPr>
          <p:cNvGraphicFramePr>
            <a:graphicFrameLocks noGrp="1"/>
          </p:cNvGraphicFramePr>
          <p:nvPr>
            <p:ph idx="1"/>
            <p:extLst>
              <p:ext uri="{D42A27DB-BD31-4B8C-83A1-F6EECF244321}">
                <p14:modId xmlns:p14="http://schemas.microsoft.com/office/powerpoint/2010/main" val="2271410738"/>
              </p:ext>
            </p:extLst>
          </p:nvPr>
        </p:nvGraphicFramePr>
        <p:xfrm>
          <a:off x="507334" y="1131487"/>
          <a:ext cx="6447500" cy="3312234"/>
        </p:xfrm>
        <a:graphic>
          <a:graphicData uri="http://schemas.openxmlformats.org/drawingml/2006/table">
            <a:tbl>
              <a:tblPr firstRow="1" bandRow="1">
                <a:tableStyleId>{5C22544A-7EE6-4342-B048-85BDC9FD1C3A}</a:tableStyleId>
              </a:tblPr>
              <a:tblGrid>
                <a:gridCol w="1611875">
                  <a:extLst>
                    <a:ext uri="{9D8B030D-6E8A-4147-A177-3AD203B41FA5}">
                      <a16:colId xmlns:a16="http://schemas.microsoft.com/office/drawing/2014/main" val="898304686"/>
                    </a:ext>
                  </a:extLst>
                </a:gridCol>
                <a:gridCol w="1620604">
                  <a:extLst>
                    <a:ext uri="{9D8B030D-6E8A-4147-A177-3AD203B41FA5}">
                      <a16:colId xmlns:a16="http://schemas.microsoft.com/office/drawing/2014/main" val="3635640134"/>
                    </a:ext>
                  </a:extLst>
                </a:gridCol>
                <a:gridCol w="1603146">
                  <a:extLst>
                    <a:ext uri="{9D8B030D-6E8A-4147-A177-3AD203B41FA5}">
                      <a16:colId xmlns:a16="http://schemas.microsoft.com/office/drawing/2014/main" val="1029317353"/>
                    </a:ext>
                  </a:extLst>
                </a:gridCol>
                <a:gridCol w="1611875">
                  <a:extLst>
                    <a:ext uri="{9D8B030D-6E8A-4147-A177-3AD203B41FA5}">
                      <a16:colId xmlns:a16="http://schemas.microsoft.com/office/drawing/2014/main" val="2279381883"/>
                    </a:ext>
                  </a:extLst>
                </a:gridCol>
              </a:tblGrid>
              <a:tr h="799278">
                <a:tc>
                  <a:txBody>
                    <a:bodyPr/>
                    <a:lstStyle/>
                    <a:p>
                      <a:endParaRPr lang="en-US" dirty="0"/>
                    </a:p>
                    <a:p>
                      <a:r>
                        <a:rPr lang="en-US" dirty="0"/>
                        <a:t>Application</a:t>
                      </a:r>
                    </a:p>
                  </a:txBody>
                  <a:tcPr/>
                </a:tc>
                <a:tc>
                  <a:txBody>
                    <a:bodyPr/>
                    <a:lstStyle/>
                    <a:p>
                      <a:r>
                        <a:rPr lang="en-US" dirty="0"/>
                        <a:t> </a:t>
                      </a:r>
                    </a:p>
                    <a:p>
                      <a:r>
                        <a:rPr lang="en-US" dirty="0"/>
                        <a:t>Focus Area</a:t>
                      </a:r>
                    </a:p>
                  </a:txBody>
                  <a:tcPr/>
                </a:tc>
                <a:tc>
                  <a:txBody>
                    <a:bodyPr/>
                    <a:lstStyle/>
                    <a:p>
                      <a:endParaRPr lang="en-US" dirty="0"/>
                    </a:p>
                    <a:p>
                      <a:r>
                        <a:rPr lang="en-US" dirty="0"/>
                        <a:t>Primary Function</a:t>
                      </a:r>
                    </a:p>
                  </a:txBody>
                  <a:tcPr/>
                </a:tc>
                <a:tc>
                  <a:txBody>
                    <a:bodyPr/>
                    <a:lstStyle/>
                    <a:p>
                      <a:endParaRPr lang="en-US" dirty="0"/>
                    </a:p>
                    <a:p>
                      <a:r>
                        <a:rPr lang="en-US" dirty="0"/>
                        <a:t>Strategic Value</a:t>
                      </a:r>
                    </a:p>
                  </a:txBody>
                  <a:tcPr/>
                </a:tc>
                <a:extLst>
                  <a:ext uri="{0D108BD9-81ED-4DB2-BD59-A6C34878D82A}">
                    <a16:rowId xmlns:a16="http://schemas.microsoft.com/office/drawing/2014/main" val="2532300849"/>
                  </a:ext>
                </a:extLst>
              </a:tr>
              <a:tr h="799278">
                <a:tc>
                  <a:txBody>
                    <a:bodyPr/>
                    <a:lstStyle/>
                    <a:p>
                      <a:endParaRPr lang="en-US" dirty="0"/>
                    </a:p>
                    <a:p>
                      <a:r>
                        <a:rPr lang="en-US" dirty="0">
                          <a:solidFill>
                            <a:schemeClr val="accent4">
                              <a:lumMod val="50000"/>
                            </a:schemeClr>
                          </a:solidFill>
                        </a:rPr>
                        <a:t>     ERP</a:t>
                      </a:r>
                    </a:p>
                  </a:txBody>
                  <a:tcPr/>
                </a:tc>
                <a:tc>
                  <a:txBody>
                    <a:bodyPr/>
                    <a:lstStyle/>
                    <a:p>
                      <a:r>
                        <a:rPr lang="en-US" dirty="0">
                          <a:solidFill>
                            <a:schemeClr val="accent4">
                              <a:lumMod val="50000"/>
                            </a:schemeClr>
                          </a:solidFill>
                        </a:rPr>
                        <a:t>Internal</a:t>
                      </a:r>
                    </a:p>
                    <a:p>
                      <a:r>
                        <a:rPr lang="en-US" dirty="0">
                          <a:solidFill>
                            <a:schemeClr val="accent4">
                              <a:lumMod val="50000"/>
                            </a:schemeClr>
                          </a:solidFill>
                        </a:rPr>
                        <a:t>(BackOffice)</a:t>
                      </a:r>
                    </a:p>
                  </a:txBody>
                  <a:tcPr/>
                </a:tc>
                <a:tc>
                  <a:txBody>
                    <a:bodyPr/>
                    <a:lstStyle/>
                    <a:p>
                      <a:r>
                        <a:rPr lang="en-US" dirty="0">
                          <a:solidFill>
                            <a:schemeClr val="accent4">
                              <a:lumMod val="50000"/>
                            </a:schemeClr>
                          </a:solidFill>
                        </a:rPr>
                        <a:t>Integrate internal business processes</a:t>
                      </a:r>
                    </a:p>
                  </a:txBody>
                  <a:tcPr/>
                </a:tc>
                <a:tc>
                  <a:txBody>
                    <a:bodyPr/>
                    <a:lstStyle/>
                    <a:p>
                      <a:r>
                        <a:rPr lang="en-US" dirty="0">
                          <a:solidFill>
                            <a:schemeClr val="accent4">
                              <a:lumMod val="50000"/>
                            </a:schemeClr>
                          </a:solidFill>
                        </a:rPr>
                        <a:t>Efficiency, Standardization, Single Truth</a:t>
                      </a:r>
                    </a:p>
                  </a:txBody>
                  <a:tcPr/>
                </a:tc>
                <a:extLst>
                  <a:ext uri="{0D108BD9-81ED-4DB2-BD59-A6C34878D82A}">
                    <a16:rowId xmlns:a16="http://schemas.microsoft.com/office/drawing/2014/main" val="1242058176"/>
                  </a:ext>
                </a:extLst>
              </a:tr>
              <a:tr h="799278">
                <a:tc>
                  <a:txBody>
                    <a:bodyPr/>
                    <a:lstStyle/>
                    <a:p>
                      <a:r>
                        <a:rPr lang="en-US" dirty="0"/>
                        <a:t>     </a:t>
                      </a:r>
                    </a:p>
                    <a:p>
                      <a:r>
                        <a:rPr lang="en-US" dirty="0">
                          <a:solidFill>
                            <a:schemeClr val="accent4">
                              <a:lumMod val="50000"/>
                            </a:schemeClr>
                          </a:solidFill>
                        </a:rPr>
                        <a:t>      SCM</a:t>
                      </a:r>
                    </a:p>
                  </a:txBody>
                  <a:tcPr/>
                </a:tc>
                <a:tc>
                  <a:txBody>
                    <a:bodyPr/>
                    <a:lstStyle/>
                    <a:p>
                      <a:r>
                        <a:rPr lang="en-US" dirty="0">
                          <a:solidFill>
                            <a:schemeClr val="accent4">
                              <a:lumMod val="50000"/>
                            </a:schemeClr>
                          </a:solidFill>
                        </a:rPr>
                        <a:t>Upstream (Suppliers)</a:t>
                      </a:r>
                    </a:p>
                  </a:txBody>
                  <a:tcPr/>
                </a:tc>
                <a:tc>
                  <a:txBody>
                    <a:bodyPr/>
                    <a:lstStyle/>
                    <a:p>
                      <a:r>
                        <a:rPr lang="en-US" dirty="0">
                          <a:solidFill>
                            <a:schemeClr val="accent4">
                              <a:lumMod val="50000"/>
                            </a:schemeClr>
                          </a:solidFill>
                        </a:rPr>
                        <a:t>Optimize flow of materials &amp; info</a:t>
                      </a:r>
                    </a:p>
                  </a:txBody>
                  <a:tcPr/>
                </a:tc>
                <a:tc>
                  <a:txBody>
                    <a:bodyPr/>
                    <a:lstStyle/>
                    <a:p>
                      <a:r>
                        <a:rPr lang="en-US" dirty="0">
                          <a:solidFill>
                            <a:schemeClr val="accent4">
                              <a:lumMod val="50000"/>
                            </a:schemeClr>
                          </a:solidFill>
                        </a:rPr>
                        <a:t>Reduce inventory costs, Speed to market</a:t>
                      </a:r>
                    </a:p>
                  </a:txBody>
                  <a:tcPr/>
                </a:tc>
                <a:extLst>
                  <a:ext uri="{0D108BD9-81ED-4DB2-BD59-A6C34878D82A}">
                    <a16:rowId xmlns:a16="http://schemas.microsoft.com/office/drawing/2014/main" val="4148788686"/>
                  </a:ext>
                </a:extLst>
              </a:tr>
              <a:tr h="799278">
                <a:tc>
                  <a:txBody>
                    <a:bodyPr/>
                    <a:lstStyle/>
                    <a:p>
                      <a:r>
                        <a:rPr lang="en-US" dirty="0"/>
                        <a:t> </a:t>
                      </a:r>
                    </a:p>
                    <a:p>
                      <a:r>
                        <a:rPr lang="en-US" dirty="0"/>
                        <a:t>     </a:t>
                      </a:r>
                      <a:r>
                        <a:rPr lang="en-US" dirty="0">
                          <a:solidFill>
                            <a:schemeClr val="accent4">
                              <a:lumMod val="50000"/>
                            </a:schemeClr>
                          </a:solidFill>
                        </a:rPr>
                        <a:t>CRM</a:t>
                      </a:r>
                    </a:p>
                  </a:txBody>
                  <a:tcPr/>
                </a:tc>
                <a:tc>
                  <a:txBody>
                    <a:bodyPr/>
                    <a:lstStyle/>
                    <a:p>
                      <a:r>
                        <a:rPr lang="en-US" dirty="0">
                          <a:solidFill>
                            <a:schemeClr val="accent4">
                              <a:lumMod val="50000"/>
                            </a:schemeClr>
                          </a:solidFill>
                        </a:rPr>
                        <a:t>Downstream (Customers)</a:t>
                      </a:r>
                    </a:p>
                  </a:txBody>
                  <a:tcPr/>
                </a:tc>
                <a:tc>
                  <a:txBody>
                    <a:bodyPr/>
                    <a:lstStyle/>
                    <a:p>
                      <a:r>
                        <a:rPr lang="en-US" dirty="0">
                          <a:solidFill>
                            <a:schemeClr val="accent4">
                              <a:lumMod val="50000"/>
                            </a:schemeClr>
                          </a:solidFill>
                        </a:rPr>
                        <a:t>Manage customer intimacy</a:t>
                      </a:r>
                    </a:p>
                  </a:txBody>
                  <a:tcPr/>
                </a:tc>
                <a:tc>
                  <a:txBody>
                    <a:bodyPr/>
                    <a:lstStyle/>
                    <a:p>
                      <a:r>
                        <a:rPr lang="en-US" dirty="0">
                          <a:solidFill>
                            <a:schemeClr val="accent4">
                              <a:lumMod val="50000"/>
                            </a:schemeClr>
                          </a:solidFill>
                        </a:rPr>
                        <a:t>Increase retention, Identify high-value clients</a:t>
                      </a:r>
                    </a:p>
                  </a:txBody>
                  <a:tcPr/>
                </a:tc>
                <a:extLst>
                  <a:ext uri="{0D108BD9-81ED-4DB2-BD59-A6C34878D82A}">
                    <a16:rowId xmlns:a16="http://schemas.microsoft.com/office/drawing/2014/main" val="1998034950"/>
                  </a:ext>
                </a:extLst>
              </a:tr>
            </a:tbl>
          </a:graphicData>
        </a:graphic>
      </p:graphicFrame>
      <p:sp>
        <p:nvSpPr>
          <p:cNvPr id="4" name="Slide Number Placeholder 3">
            <a:extLst>
              <a:ext uri="{FF2B5EF4-FFF2-40B4-BE49-F238E27FC236}">
                <a16:creationId xmlns:a16="http://schemas.microsoft.com/office/drawing/2014/main" id="{43FDB03B-4F04-4AE3-9AED-1522D0D2C16E}"/>
              </a:ext>
            </a:extLst>
          </p:cNvPr>
          <p:cNvSpPr>
            <a:spLocks noGrp="1"/>
          </p:cNvSpPr>
          <p:nvPr>
            <p:ph type="sldNum" sz="quarter" idx="12"/>
          </p:nvPr>
        </p:nvSpPr>
        <p:spPr/>
        <p:txBody>
          <a:bodyPr/>
          <a:lstStyle/>
          <a:p>
            <a:fld id="{4CBE482D-C46D-4119-B04E-86D9F27B52AB}" type="slidenum">
              <a:rPr lang="en-US" smtClean="0"/>
              <a:t>15</a:t>
            </a:fld>
            <a:endParaRPr lang="en-US"/>
          </a:p>
        </p:txBody>
      </p:sp>
    </p:spTree>
    <p:extLst>
      <p:ext uri="{BB962C8B-B14F-4D97-AF65-F5344CB8AC3E}">
        <p14:creationId xmlns:p14="http://schemas.microsoft.com/office/powerpoint/2010/main" val="49581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9D1D2-2312-41AC-BE5B-491568624F85}"/>
              </a:ext>
            </a:extLst>
          </p:cNvPr>
          <p:cNvSpPr>
            <a:spLocks noGrp="1"/>
          </p:cNvSpPr>
          <p:nvPr>
            <p:ph idx="1"/>
          </p:nvPr>
        </p:nvSpPr>
        <p:spPr>
          <a:xfrm>
            <a:off x="135732" y="0"/>
            <a:ext cx="7293769" cy="5143500"/>
          </a:xfrm>
        </p:spPr>
        <p:txBody>
          <a:bodyPr/>
          <a:lstStyle/>
          <a:p>
            <a:endParaRPr lang="en-US" dirty="0"/>
          </a:p>
          <a:p>
            <a:r>
              <a:rPr lang="en-US" sz="1800" dirty="0">
                <a:solidFill>
                  <a:schemeClr val="accent2"/>
                </a:solidFill>
              </a:rPr>
              <a:t>Knowledge Management Systems (KMS)</a:t>
            </a:r>
          </a:p>
          <a:p>
            <a:pPr>
              <a:buFont typeface="Wingdings" panose="05000000000000000000" pitchFamily="2" charset="2"/>
              <a:buChar char="Ø"/>
            </a:pPr>
            <a:r>
              <a:rPr lang="en-US" sz="1500" dirty="0">
                <a:solidFill>
                  <a:schemeClr val="tx1"/>
                </a:solidFill>
              </a:rPr>
              <a:t>Knowledge Management Systems (KMS) recognize that a firm's unique knowledge (how to create, produce, and deliver products) is difficult to imitate and can be leveraged for long-term strategic benefits.</a:t>
            </a:r>
          </a:p>
          <a:p>
            <a:pPr>
              <a:buFont typeface="Wingdings" panose="05000000000000000000" pitchFamily="2" charset="2"/>
              <a:buChar char="§"/>
            </a:pPr>
            <a:r>
              <a:rPr lang="en-US" sz="1500" b="1" dirty="0">
                <a:effectLst>
                  <a:outerShdw blurRad="38100" dist="38100" dir="2700000" algn="tl">
                    <a:srgbClr val="000000">
                      <a:alpha val="43137"/>
                    </a:srgbClr>
                  </a:outerShdw>
                </a:effectLst>
              </a:rPr>
              <a:t>Key characteristics of KMS:</a:t>
            </a:r>
          </a:p>
          <a:p>
            <a:pPr marL="0" indent="0">
              <a:buNone/>
            </a:pPr>
            <a:r>
              <a:rPr lang="en-US" dirty="0"/>
              <a:t>     </a:t>
            </a:r>
            <a:r>
              <a:rPr lang="en-US" sz="1500" dirty="0">
                <a:solidFill>
                  <a:schemeClr val="tx1"/>
                </a:solidFill>
              </a:rPr>
              <a:t>• </a:t>
            </a:r>
            <a:r>
              <a:rPr lang="en-US" sz="1500" b="1" dirty="0">
                <a:solidFill>
                  <a:schemeClr val="tx1"/>
                </a:solidFill>
              </a:rPr>
              <a:t>Definition: </a:t>
            </a:r>
            <a:r>
              <a:rPr lang="en-US" sz="1500" dirty="0">
                <a:solidFill>
                  <a:schemeClr val="tx1"/>
                </a:solidFill>
              </a:rPr>
              <a:t>A KMS is an organized collection of people, procedures, software, databases, and devices used to capture, create, store, share, and apply an organization’s knowledge and experience</a:t>
            </a:r>
            <a:r>
              <a:rPr lang="en-US" sz="1500" dirty="0"/>
              <a:t>.</a:t>
            </a:r>
          </a:p>
          <a:p>
            <a:pPr marL="0" indent="0">
              <a:buNone/>
            </a:pPr>
            <a:r>
              <a:rPr lang="en-US" dirty="0"/>
              <a:t>     • </a:t>
            </a:r>
            <a:r>
              <a:rPr lang="en-US" sz="1500" b="1" dirty="0"/>
              <a:t>Purpose</a:t>
            </a:r>
            <a:r>
              <a:rPr lang="en-US" sz="1500" dirty="0">
                <a:solidFill>
                  <a:schemeClr val="tx1"/>
                </a:solidFill>
              </a:rPr>
              <a:t>: These systems gather all relevant knowledge and experience within the firm and make it available when and where needed to improve business processes and management decisions.</a:t>
            </a:r>
          </a:p>
          <a:p>
            <a:pPr marL="0" indent="0">
              <a:buNone/>
            </a:pPr>
            <a:r>
              <a:rPr lang="en-US" dirty="0"/>
              <a:t>     • </a:t>
            </a:r>
            <a:r>
              <a:rPr lang="en-US" sz="1500" b="1" dirty="0"/>
              <a:t>Scope: </a:t>
            </a:r>
            <a:r>
              <a:rPr lang="en-US" sz="1500" dirty="0"/>
              <a:t>K</a:t>
            </a:r>
            <a:r>
              <a:rPr lang="en-US" sz="1500" dirty="0">
                <a:solidFill>
                  <a:schemeClr val="tx1"/>
                </a:solidFill>
              </a:rPr>
              <a:t>MSs also link the firm to external sources of knowledge</a:t>
            </a:r>
            <a:r>
              <a:rPr lang="en-US" sz="1500" dirty="0"/>
              <a:t>.</a:t>
            </a:r>
          </a:p>
          <a:p>
            <a:pPr marL="0" indent="0">
              <a:buNone/>
            </a:pPr>
            <a:r>
              <a:rPr lang="en-US" dirty="0"/>
              <a:t>     • </a:t>
            </a:r>
            <a:r>
              <a:rPr lang="en-US" sz="1500" b="1" dirty="0"/>
              <a:t>Example:</a:t>
            </a:r>
            <a:r>
              <a:rPr lang="en-US" sz="1500" b="1" dirty="0">
                <a:solidFill>
                  <a:schemeClr val="tx1"/>
                </a:solidFill>
              </a:rPr>
              <a:t> </a:t>
            </a:r>
            <a:r>
              <a:rPr lang="en-US" sz="1500" dirty="0">
                <a:solidFill>
                  <a:schemeClr val="tx1"/>
                </a:solidFill>
              </a:rPr>
              <a:t>One example provided is a San Francisco company named Advent, which used a KMS (Knowledge Management System) to help employees locate and use critical knowledge to assist customers.</a:t>
            </a:r>
          </a:p>
        </p:txBody>
      </p:sp>
    </p:spTree>
    <p:extLst>
      <p:ext uri="{BB962C8B-B14F-4D97-AF65-F5344CB8AC3E}">
        <p14:creationId xmlns:p14="http://schemas.microsoft.com/office/powerpoint/2010/main" val="317192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FCD-0736-462F-90F8-5F6D2AAC4A89}"/>
              </a:ext>
            </a:extLst>
          </p:cNvPr>
          <p:cNvSpPr>
            <a:spLocks noGrp="1"/>
          </p:cNvSpPr>
          <p:nvPr>
            <p:ph type="title"/>
          </p:nvPr>
        </p:nvSpPr>
        <p:spPr/>
        <p:txBody>
          <a:bodyPr/>
          <a:lstStyle/>
          <a:p>
            <a:r>
              <a:rPr lang="en-US" dirty="0"/>
              <a:t>Types of KMS</a:t>
            </a:r>
          </a:p>
        </p:txBody>
      </p:sp>
      <p:sp>
        <p:nvSpPr>
          <p:cNvPr id="3" name="Content Placeholder 2">
            <a:extLst>
              <a:ext uri="{FF2B5EF4-FFF2-40B4-BE49-F238E27FC236}">
                <a16:creationId xmlns:a16="http://schemas.microsoft.com/office/drawing/2014/main" id="{29A6118F-FE08-4A2C-AC36-A263FF65D090}"/>
              </a:ext>
            </a:extLst>
          </p:cNvPr>
          <p:cNvSpPr>
            <a:spLocks noGrp="1"/>
          </p:cNvSpPr>
          <p:nvPr>
            <p:ph idx="1"/>
          </p:nvPr>
        </p:nvSpPr>
        <p:spPr>
          <a:xfrm>
            <a:off x="508000" y="901586"/>
            <a:ext cx="6447501" cy="3340328"/>
          </a:xfrm>
        </p:spPr>
        <p:txBody>
          <a:bodyPr>
            <a:noAutofit/>
          </a:bodyPr>
          <a:lstStyle/>
          <a:p>
            <a:r>
              <a:rPr lang="en-US" sz="1600" dirty="0"/>
              <a:t>Enterprise-Wide KMS: General-purpose systems like portals, search engines, and collaboration tools (e.g., SharePoint) that provide access to digital content across the firm.</a:t>
            </a:r>
          </a:p>
          <a:p>
            <a:endParaRPr lang="en-US" sz="1600" dirty="0"/>
          </a:p>
          <a:p>
            <a:r>
              <a:rPr lang="en-US" sz="1600" dirty="0"/>
              <a:t>Knowledge Work Systems (KWS): Specialized systems for "knowledge workers" (scientists, engineers) to create new knowledge. Examples include Computer-Aided Design (CAD) systems and 3D visualization tools.</a:t>
            </a:r>
          </a:p>
          <a:p>
            <a:endParaRPr lang="en-US" sz="1600" dirty="0"/>
          </a:p>
          <a:p>
            <a:r>
              <a:rPr lang="en-US" sz="1600" dirty="0"/>
              <a:t>Intelligent Techniques: The use of AI, machine learning, and expert systems to capture the logic of experts. For example, a "Case-Based Reasoning" system might store thousands of past customer support cases and their solutions, allowing a new support agent to solve complex problems by retrieving similar past cases. </a:t>
            </a:r>
          </a:p>
        </p:txBody>
      </p:sp>
      <p:sp>
        <p:nvSpPr>
          <p:cNvPr id="4" name="Slide Number Placeholder 3">
            <a:extLst>
              <a:ext uri="{FF2B5EF4-FFF2-40B4-BE49-F238E27FC236}">
                <a16:creationId xmlns:a16="http://schemas.microsoft.com/office/drawing/2014/main" id="{43C99313-237F-49DF-B81A-556CC32E75BA}"/>
              </a:ext>
            </a:extLst>
          </p:cNvPr>
          <p:cNvSpPr>
            <a:spLocks noGrp="1"/>
          </p:cNvSpPr>
          <p:nvPr>
            <p:ph type="sldNum" sz="quarter" idx="12"/>
          </p:nvPr>
        </p:nvSpPr>
        <p:spPr/>
        <p:txBody>
          <a:bodyPr/>
          <a:lstStyle/>
          <a:p>
            <a:fld id="{4CBE482D-C46D-4119-B04E-86D9F27B52AB}" type="slidenum">
              <a:rPr lang="en-US" smtClean="0"/>
              <a:t>17</a:t>
            </a:fld>
            <a:endParaRPr lang="en-US"/>
          </a:p>
        </p:txBody>
      </p:sp>
    </p:spTree>
    <p:extLst>
      <p:ext uri="{BB962C8B-B14F-4D97-AF65-F5344CB8AC3E}">
        <p14:creationId xmlns:p14="http://schemas.microsoft.com/office/powerpoint/2010/main" val="2348626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162B-5CD5-4547-8687-D242609F0C6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7EC0312-07B5-4037-9AFA-2D1359071D6A}"/>
              </a:ext>
            </a:extLst>
          </p:cNvPr>
          <p:cNvSpPr>
            <a:spLocks noGrp="1"/>
          </p:cNvSpPr>
          <p:nvPr>
            <p:ph idx="1"/>
          </p:nvPr>
        </p:nvSpPr>
        <p:spPr>
          <a:xfrm>
            <a:off x="508001" y="1138066"/>
            <a:ext cx="6447501" cy="4005434"/>
          </a:xfrm>
        </p:spPr>
        <p:txBody>
          <a:bodyPr>
            <a:normAutofit lnSpcReduction="10000"/>
          </a:bodyPr>
          <a:lstStyle/>
          <a:p>
            <a:r>
              <a:rPr lang="en-US" sz="1800" dirty="0"/>
              <a:t>The architecture of the modern digital firm is not a random collection of computers, but a deliberate, layered ecosystem of information systems designed to manage complexity.</a:t>
            </a:r>
          </a:p>
          <a:p>
            <a:endParaRPr lang="en-US" dirty="0"/>
          </a:p>
          <a:p>
            <a:r>
              <a:rPr lang="en-US" sz="2000" dirty="0"/>
              <a:t>From the Transaction Processing Systems (TPS) that handle the microscopic details of daily commerce, to the Management Information Systems (MIS) that ensure operational control, to the Decision Support Systems (DSS) that navigate complexity, and finally to the Executive Support Systems (ESS) that guide strategic vision, each layer plays an indispensable role.</a:t>
            </a:r>
          </a:p>
        </p:txBody>
      </p:sp>
      <p:sp>
        <p:nvSpPr>
          <p:cNvPr id="4" name="Slide Number Placeholder 3">
            <a:extLst>
              <a:ext uri="{FF2B5EF4-FFF2-40B4-BE49-F238E27FC236}">
                <a16:creationId xmlns:a16="http://schemas.microsoft.com/office/drawing/2014/main" id="{C91D7F07-5E97-4636-83B0-72A1FB5B9F53}"/>
              </a:ext>
            </a:extLst>
          </p:cNvPr>
          <p:cNvSpPr>
            <a:spLocks noGrp="1"/>
          </p:cNvSpPr>
          <p:nvPr>
            <p:ph type="sldNum" sz="quarter" idx="12"/>
          </p:nvPr>
        </p:nvSpPr>
        <p:spPr/>
        <p:txBody>
          <a:bodyPr/>
          <a:lstStyle/>
          <a:p>
            <a:fld id="{4CBE482D-C46D-4119-B04E-86D9F27B52AB}" type="slidenum">
              <a:rPr lang="en-US" smtClean="0"/>
              <a:t>18</a:t>
            </a:fld>
            <a:endParaRPr lang="en-US"/>
          </a:p>
        </p:txBody>
      </p:sp>
    </p:spTree>
    <p:extLst>
      <p:ext uri="{BB962C8B-B14F-4D97-AF65-F5344CB8AC3E}">
        <p14:creationId xmlns:p14="http://schemas.microsoft.com/office/powerpoint/2010/main" val="166671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5B4940-914F-4CAA-B0DF-D5DC96DB0832}"/>
              </a:ext>
            </a:extLst>
          </p:cNvPr>
          <p:cNvSpPr>
            <a:spLocks noGrp="1"/>
          </p:cNvSpPr>
          <p:nvPr>
            <p:ph idx="1"/>
          </p:nvPr>
        </p:nvSpPr>
        <p:spPr>
          <a:xfrm>
            <a:off x="508001" y="171039"/>
            <a:ext cx="6447501" cy="4359983"/>
          </a:xfrm>
        </p:spPr>
        <p:txBody>
          <a:bodyPr>
            <a:normAutofit fontScale="85000" lnSpcReduction="10000"/>
          </a:bodyPr>
          <a:lstStyle/>
          <a:p>
            <a:r>
              <a:rPr lang="en-US" sz="2000" dirty="0"/>
              <a:t>Furthermore, the integration of these layers through Enterprise Applications (ERP, SCM, CRM, KMS) has fundamentally rewritten the rules of business. The ability to link the supplier's warehouse directly to the customer's credit card swipe (via SCM and CRM integrated through ERP) allows for a level of efficiency and responsiveness that was impossible a few decades ago.</a:t>
            </a:r>
          </a:p>
          <a:p>
            <a:r>
              <a:rPr lang="en-US" sz="2000" dirty="0"/>
              <a:t>However, the cautionary tales of Hershey and Nike serve as a permanent reminder: Technology is only as good as the management that deploys it. Success in the digital firm requires not just software, but a deep alignment of technology, people, and business processes. As we look to the future, the integration of Artificial Intelligence into these systems promises to automate not just transactions (TPS), but decision-making itself (DSS/ESS), heralding the next evolution of the digital enterprise</a:t>
            </a:r>
          </a:p>
        </p:txBody>
      </p:sp>
      <p:sp>
        <p:nvSpPr>
          <p:cNvPr id="4" name="Slide Number Placeholder 3">
            <a:extLst>
              <a:ext uri="{FF2B5EF4-FFF2-40B4-BE49-F238E27FC236}">
                <a16:creationId xmlns:a16="http://schemas.microsoft.com/office/drawing/2014/main" id="{52F11BCB-368B-44BE-AD74-46F26256B422}"/>
              </a:ext>
            </a:extLst>
          </p:cNvPr>
          <p:cNvSpPr>
            <a:spLocks noGrp="1"/>
          </p:cNvSpPr>
          <p:nvPr>
            <p:ph type="sldNum" sz="quarter" idx="12"/>
          </p:nvPr>
        </p:nvSpPr>
        <p:spPr/>
        <p:txBody>
          <a:bodyPr/>
          <a:lstStyle/>
          <a:p>
            <a:fld id="{4CBE482D-C46D-4119-B04E-86D9F27B52AB}" type="slidenum">
              <a:rPr lang="en-US" smtClean="0"/>
              <a:t>19</a:t>
            </a:fld>
            <a:endParaRPr lang="en-US"/>
          </a:p>
        </p:txBody>
      </p:sp>
    </p:spTree>
    <p:extLst>
      <p:ext uri="{BB962C8B-B14F-4D97-AF65-F5344CB8AC3E}">
        <p14:creationId xmlns:p14="http://schemas.microsoft.com/office/powerpoint/2010/main" val="270768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38"/>
          <p:cNvSpPr txBox="1">
            <a:spLocks noGrp="1"/>
          </p:cNvSpPr>
          <p:nvPr>
            <p:ph type="title"/>
          </p:nvPr>
        </p:nvSpPr>
        <p:spPr>
          <a:xfrm>
            <a:off x="110400" y="179425"/>
            <a:ext cx="8827860" cy="1108356"/>
          </a:xfrm>
          <a:prstGeom prst="rect">
            <a:avLst/>
          </a:prstGeom>
        </p:spPr>
        <p:txBody>
          <a:bodyPr spcFirstLastPara="1" wrap="square" lIns="91425" tIns="91425" rIns="91425" bIns="91425" anchor="t" anchorCtr="0">
            <a:noAutofit/>
          </a:bodyPr>
          <a:lstStyle/>
          <a:p>
            <a:r>
              <a:rPr lang="en-US" sz="2400" dirty="0"/>
              <a:t>Introduction</a:t>
            </a:r>
            <a:r>
              <a:rPr lang="en-US" sz="2800" dirty="0"/>
              <a:t> :</a:t>
            </a:r>
            <a:br>
              <a:rPr lang="en-US" sz="3200" dirty="0"/>
            </a:br>
            <a:r>
              <a:rPr lang="en-US" sz="2400" b="1" dirty="0"/>
              <a:t>What is the definition of information system ?</a:t>
            </a:r>
            <a:br>
              <a:rPr lang="en-US" sz="3200" b="1" dirty="0"/>
            </a:br>
            <a:endParaRPr sz="3200" dirty="0"/>
          </a:p>
        </p:txBody>
      </p:sp>
      <p:sp>
        <p:nvSpPr>
          <p:cNvPr id="655" name="Google Shape;655;p38"/>
          <p:cNvSpPr txBox="1"/>
          <p:nvPr/>
        </p:nvSpPr>
        <p:spPr>
          <a:xfrm>
            <a:off x="205740" y="1082041"/>
            <a:ext cx="8321040" cy="3882034"/>
          </a:xfrm>
          <a:prstGeom prst="rect">
            <a:avLst/>
          </a:prstGeom>
          <a:noFill/>
          <a:ln>
            <a:noFill/>
          </a:ln>
        </p:spPr>
        <p:txBody>
          <a:bodyPr spcFirstLastPara="1" wrap="square" lIns="91425" tIns="91425" rIns="91425" bIns="91425" anchor="t" anchorCtr="0">
            <a:noAutofit/>
          </a:bodyPr>
          <a:lstStyle/>
          <a:p>
            <a:r>
              <a:rPr lang="en-US" sz="1600" dirty="0">
                <a:solidFill>
                  <a:srgbClr val="FFFFFF"/>
                </a:solidFill>
              </a:rPr>
              <a:t>An </a:t>
            </a:r>
            <a:r>
              <a:rPr lang="en-US" sz="1600" b="1" dirty="0">
                <a:solidFill>
                  <a:srgbClr val="FFFFFF"/>
                </a:solidFill>
              </a:rPr>
              <a:t>information system</a:t>
            </a:r>
            <a:r>
              <a:rPr lang="en-US" sz="1600" dirty="0">
                <a:solidFill>
                  <a:srgbClr val="FFFFFF"/>
                </a:solidFill>
              </a:rPr>
              <a:t> (</a:t>
            </a:r>
            <a:r>
              <a:rPr lang="en-US" sz="1600" b="1" dirty="0">
                <a:solidFill>
                  <a:srgbClr val="FFFFFF"/>
                </a:solidFill>
              </a:rPr>
              <a:t>IS</a:t>
            </a:r>
            <a:r>
              <a:rPr lang="en-US" sz="1600" dirty="0">
                <a:solidFill>
                  <a:srgbClr val="FFFFFF"/>
                </a:solidFill>
              </a:rPr>
              <a:t>) is a formal, sociotechnical, organizational system designed to collect, process, store, and distribute information.</a:t>
            </a:r>
            <a:r>
              <a:rPr lang="en-US" sz="1600" baseline="30000" dirty="0">
                <a:solidFill>
                  <a:srgbClr val="FFFFFF"/>
                </a:solidFill>
              </a:rPr>
              <a:t> </a:t>
            </a:r>
            <a:r>
              <a:rPr lang="en-US" sz="1600" dirty="0">
                <a:solidFill>
                  <a:srgbClr val="FFFFFF"/>
                </a:solidFill>
              </a:rPr>
              <a:t>From a sociotechnical perspective, information systems comprise four components: task, people, structure (or roles), and technology.</a:t>
            </a:r>
            <a:r>
              <a:rPr lang="en-US" sz="1600" baseline="30000" dirty="0">
                <a:solidFill>
                  <a:srgbClr val="FFFFFF"/>
                </a:solidFill>
              </a:rPr>
              <a:t> </a:t>
            </a:r>
            <a:r>
              <a:rPr lang="en-US" sz="1600" dirty="0">
                <a:solidFill>
                  <a:srgbClr val="FFFFFF"/>
                </a:solidFill>
              </a:rPr>
              <a:t>Information systems can be defined as an integration of components for collection, storage and processing of data , comprising digital products that process data to facilitate decision making</a:t>
            </a:r>
            <a:r>
              <a:rPr lang="en-US" sz="1600" baseline="30000" dirty="0">
                <a:solidFill>
                  <a:srgbClr val="FFFFFF"/>
                </a:solidFill>
                <a:hlinkClick r:id="rId3">
                  <a:extLst>
                    <a:ext uri="{A12FA001-AC4F-418D-AE19-62706E023703}">
                      <ahyp:hlinkClr xmlns:ahyp="http://schemas.microsoft.com/office/drawing/2018/hyperlinkcolor" val="tx"/>
                    </a:ext>
                  </a:extLst>
                </a:hlinkClick>
              </a:rPr>
              <a:t>[</a:t>
            </a:r>
            <a:r>
              <a:rPr lang="en-US" sz="1600" dirty="0">
                <a:solidFill>
                  <a:srgbClr val="FFFFFF"/>
                </a:solidFill>
              </a:rPr>
              <a:t>and the data being used to provide information and contribute to knowledge.</a:t>
            </a:r>
          </a:p>
          <a:p>
            <a:endParaRPr lang="en-US" sz="1600" dirty="0">
              <a:solidFill>
                <a:srgbClr val="FFFFFF"/>
              </a:solidFill>
            </a:endParaRPr>
          </a:p>
          <a:p>
            <a:r>
              <a:rPr lang="en-US" sz="1600" dirty="0">
                <a:solidFill>
                  <a:srgbClr val="FFFFFF"/>
                </a:solidFill>
              </a:rPr>
              <a:t>A </a:t>
            </a:r>
            <a:r>
              <a:rPr lang="en-US" sz="1600" b="1" dirty="0">
                <a:solidFill>
                  <a:srgbClr val="FFFFFF"/>
                </a:solidFill>
              </a:rPr>
              <a:t>computer information system</a:t>
            </a:r>
            <a:r>
              <a:rPr lang="en-US" sz="1600" dirty="0">
                <a:solidFill>
                  <a:srgbClr val="FFFFFF"/>
                </a:solidFill>
              </a:rPr>
              <a:t> is a system, which consists of people and computers that process or interpret information.</a:t>
            </a:r>
            <a:r>
              <a:rPr lang="en-US" sz="1600" baseline="30000" dirty="0">
                <a:solidFill>
                  <a:srgbClr val="FFFFFF"/>
                </a:solidFill>
                <a:hlinkClick r:id="rId4">
                  <a:extLst>
                    <a:ext uri="{A12FA001-AC4F-418D-AE19-62706E023703}">
                      <ahyp:hlinkClr xmlns:ahyp="http://schemas.microsoft.com/office/drawing/2018/hyperlinkcolor" val="tx"/>
                    </a:ext>
                  </a:extLst>
                </a:hlinkClick>
              </a:rPr>
              <a:t>[</a:t>
            </a:r>
            <a:r>
              <a:rPr lang="en-US" sz="1600" dirty="0">
                <a:solidFill>
                  <a:srgbClr val="FFFFFF"/>
                </a:solidFill>
              </a:rPr>
              <a:t>The term is also sometimes used to simply refer </a:t>
            </a:r>
            <a:r>
              <a:rPr lang="en-US" sz="1600" dirty="0"/>
              <a:t>to a computer system with</a:t>
            </a:r>
          </a:p>
          <a:p>
            <a:r>
              <a:rPr lang="en-US" sz="1600" dirty="0"/>
              <a:t> software installed.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3103B78-111E-48BC-AFC4-29F01A3D1A3A}"/>
              </a:ext>
            </a:extLst>
          </p:cNvPr>
          <p:cNvPicPr>
            <a:picLocks noGrp="1" noChangeAspect="1"/>
          </p:cNvPicPr>
          <p:nvPr>
            <p:ph idx="1"/>
          </p:nvPr>
        </p:nvPicPr>
        <p:blipFill>
          <a:blip r:embed="rId2"/>
          <a:stretch>
            <a:fillRect/>
          </a:stretch>
        </p:blipFill>
        <p:spPr>
          <a:xfrm>
            <a:off x="151407" y="85166"/>
            <a:ext cx="8841185" cy="497316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B5113AEA-F9E8-48E4-B4B0-6D8617D759F9}"/>
              </a:ext>
            </a:extLst>
          </p:cNvPr>
          <p:cNvSpPr>
            <a:spLocks noGrp="1"/>
          </p:cNvSpPr>
          <p:nvPr>
            <p:ph type="sldNum" sz="quarter" idx="12"/>
          </p:nvPr>
        </p:nvSpPr>
        <p:spPr/>
        <p:txBody>
          <a:bodyPr/>
          <a:lstStyle/>
          <a:p>
            <a:fld id="{4CBE482D-C46D-4119-B04E-86D9F27B52AB}" type="slidenum">
              <a:rPr lang="en-US" smtClean="0"/>
              <a:t>20</a:t>
            </a:fld>
            <a:endParaRPr lang="en-US"/>
          </a:p>
        </p:txBody>
      </p:sp>
    </p:spTree>
    <p:extLst>
      <p:ext uri="{BB962C8B-B14F-4D97-AF65-F5344CB8AC3E}">
        <p14:creationId xmlns:p14="http://schemas.microsoft.com/office/powerpoint/2010/main" val="367631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txBox="1">
            <a:spLocks noGrp="1"/>
          </p:cNvSpPr>
          <p:nvPr>
            <p:ph type="title"/>
          </p:nvPr>
        </p:nvSpPr>
        <p:spPr>
          <a:xfrm>
            <a:off x="121380" y="112638"/>
            <a:ext cx="7849140" cy="847162"/>
          </a:xfrm>
          <a:prstGeom prst="rect">
            <a:avLst/>
          </a:prstGeom>
        </p:spPr>
        <p:txBody>
          <a:bodyPr spcFirstLastPara="1" wrap="square" lIns="91425" tIns="91425" rIns="91425" bIns="91425" anchor="t" anchorCtr="0">
            <a:noAutofit/>
          </a:bodyPr>
          <a:lstStyle/>
          <a:p>
            <a:r>
              <a:rPr lang="en-US" sz="2000" b="1" dirty="0"/>
              <a:t>Components of information system : </a:t>
            </a:r>
            <a:r>
              <a:rPr lang="en-US" sz="2000" dirty="0"/>
              <a:t>software, hardware, data, people, and procedures .</a:t>
            </a:r>
          </a:p>
        </p:txBody>
      </p:sp>
      <p:sp>
        <p:nvSpPr>
          <p:cNvPr id="675" name="Google Shape;675;p39"/>
          <p:cNvSpPr txBox="1">
            <a:spLocks noGrp="1"/>
          </p:cNvSpPr>
          <p:nvPr>
            <p:ph type="subTitle" idx="1"/>
          </p:nvPr>
        </p:nvSpPr>
        <p:spPr>
          <a:xfrm>
            <a:off x="0" y="777240"/>
            <a:ext cx="8923020" cy="4366260"/>
          </a:xfrm>
          <a:prstGeom prst="rect">
            <a:avLst/>
          </a:prstGeom>
        </p:spPr>
        <p:txBody>
          <a:bodyPr spcFirstLastPara="1" wrap="square" lIns="91425" tIns="91425" rIns="91425" bIns="91425" anchor="t" anchorCtr="0">
            <a:noAutofit/>
          </a:bodyPr>
          <a:lstStyle/>
          <a:p>
            <a:pPr algn="l"/>
            <a:r>
              <a:rPr lang="en-US" dirty="0">
                <a:solidFill>
                  <a:srgbClr val="FFFFFF"/>
                </a:solidFill>
              </a:rPr>
              <a:t> </a:t>
            </a:r>
            <a:r>
              <a:rPr lang="en-US" sz="1600" dirty="0">
                <a:solidFill>
                  <a:srgbClr val="FFFFFF"/>
                </a:solidFill>
              </a:rPr>
              <a:t>•Software : The term software refers to computer programs . </a:t>
            </a:r>
          </a:p>
          <a:p>
            <a:pPr algn="l"/>
            <a:r>
              <a:rPr lang="en-US" sz="1600" dirty="0">
                <a:solidFill>
                  <a:srgbClr val="FFFFFF"/>
                </a:solidFill>
              </a:rPr>
              <a:t>• Hardware : The term hardware refers to machinery and equipment .</a:t>
            </a:r>
          </a:p>
          <a:p>
            <a:pPr algn="l"/>
            <a:r>
              <a:rPr lang="en-US" sz="1600" dirty="0">
                <a:solidFill>
                  <a:srgbClr val="FFFFFF"/>
                </a:solidFill>
              </a:rPr>
              <a:t>• Data : Data are facts that are used by systems to produce useful information .</a:t>
            </a:r>
          </a:p>
          <a:p>
            <a:pPr algn="l"/>
            <a:r>
              <a:rPr lang="en-US" sz="1600" dirty="0">
                <a:solidFill>
                  <a:srgbClr val="FFFFFF"/>
                </a:solidFill>
              </a:rPr>
              <a:t>• Procedures : Procedures are the policies that govern the operation of an information system .</a:t>
            </a:r>
          </a:p>
          <a:p>
            <a:pPr algn="l"/>
            <a:r>
              <a:rPr lang="en-US" sz="1600" dirty="0">
                <a:solidFill>
                  <a:srgbClr val="FFFFFF"/>
                </a:solidFill>
              </a:rPr>
              <a:t>• People :  Every system needs people if it is to be useful </a:t>
            </a:r>
            <a:endParaRPr sz="1600" dirty="0">
              <a:solidFill>
                <a:srgbClr val="FFFFFF"/>
              </a:solidFill>
            </a:endParaRPr>
          </a:p>
        </p:txBody>
      </p:sp>
      <p:pic>
        <p:nvPicPr>
          <p:cNvPr id="27" name="Picture 26">
            <a:extLst>
              <a:ext uri="{FF2B5EF4-FFF2-40B4-BE49-F238E27FC236}">
                <a16:creationId xmlns:a16="http://schemas.microsoft.com/office/drawing/2014/main" id="{E4E3A1EC-3D78-77FA-A3F7-B5BBEE643916}"/>
              </a:ext>
            </a:extLst>
          </p:cNvPr>
          <p:cNvPicPr>
            <a:picLocks noChangeAspect="1"/>
          </p:cNvPicPr>
          <p:nvPr/>
        </p:nvPicPr>
        <p:blipFill>
          <a:blip r:embed="rId3">
            <a:extLst>
              <a:ext uri="{28A0092B-C50C-407E-A947-70E740481C1C}">
                <a14:useLocalDpi xmlns:a14="http://schemas.microsoft.com/office/drawing/2010/main" val="0"/>
              </a:ext>
            </a:extLst>
          </a:blip>
          <a:srcRect r="711" b="-1082"/>
          <a:stretch>
            <a:fillRect/>
          </a:stretch>
        </p:blipFill>
        <p:spPr>
          <a:xfrm>
            <a:off x="102672" y="2903389"/>
            <a:ext cx="8938655" cy="22401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1034" name="Google Shape;1034;p40"/>
          <p:cNvSpPr txBox="1">
            <a:spLocks noGrp="1"/>
          </p:cNvSpPr>
          <p:nvPr>
            <p:ph type="title"/>
          </p:nvPr>
        </p:nvSpPr>
        <p:spPr>
          <a:xfrm>
            <a:off x="73144" y="144780"/>
            <a:ext cx="8179316" cy="1943100"/>
          </a:xfrm>
          <a:prstGeom prst="rect">
            <a:avLst/>
          </a:prstGeom>
        </p:spPr>
        <p:txBody>
          <a:bodyPr spcFirstLastPara="1" wrap="square" lIns="91425" tIns="91425" rIns="91425" bIns="91425" anchor="b" anchorCtr="0">
            <a:noAutofit/>
          </a:bodyPr>
          <a:lstStyle/>
          <a:p>
            <a:pPr algn="l" defTabSz="914400" eaLnBrk="0" fontAlgn="base" hangingPunct="0">
              <a:spcBef>
                <a:spcPct val="0"/>
              </a:spcBef>
              <a:spcAft>
                <a:spcPct val="0"/>
              </a:spcAft>
            </a:pPr>
            <a:r>
              <a:rPr lang="en-US" sz="2000" b="1" dirty="0">
                <a:latin typeface="Maven Pro" panose="020B0604020202020204" charset="0"/>
              </a:rPr>
              <a:t>Digital firms :</a:t>
            </a:r>
            <a:br>
              <a:rPr lang="en-US" sz="1600" b="1" dirty="0">
                <a:latin typeface="Maven Pro" panose="020B0604020202020204" charset="0"/>
              </a:rPr>
            </a:br>
            <a:r>
              <a:rPr lang="en-US" altLang="en-US" sz="1600" b="1" dirty="0">
                <a:solidFill>
                  <a:srgbClr val="FFFFFF"/>
                </a:solidFill>
                <a:latin typeface="Maven Pro" panose="020B0604020202020204" charset="0"/>
              </a:rPr>
              <a:t>A Digital Firm is an organization where nearly all significant business relationships with customers, suppliers, and employees are digitally enabled and mediated.</a:t>
            </a:r>
            <a:br>
              <a:rPr lang="en-US" altLang="en-US" sz="1600" b="1" dirty="0">
                <a:solidFill>
                  <a:srgbClr val="FFFFFF"/>
                </a:solidFill>
                <a:latin typeface="Maven Pro" panose="020B0604020202020204" charset="0"/>
              </a:rPr>
            </a:br>
            <a:r>
              <a:rPr lang="en-US" altLang="en-US" sz="1600" b="1" dirty="0">
                <a:solidFill>
                  <a:srgbClr val="FFFFFF"/>
                </a:solidFill>
                <a:latin typeface="Maven Pro" panose="020B0604020202020204" charset="0"/>
              </a:rPr>
              <a:t>In short, it is not just a company that uses computers; it is a company where technology is the core foundation of how it operates, survives, and grows.</a:t>
            </a:r>
            <a:br>
              <a:rPr lang="en-US" altLang="en-US" sz="1600" dirty="0">
                <a:solidFill>
                  <a:srgbClr val="FFFFFF"/>
                </a:solidFill>
                <a:latin typeface="Arial" panose="020B0604020202020204" pitchFamily="34" charset="0"/>
              </a:rPr>
            </a:br>
            <a:endParaRPr sz="1600" dirty="0">
              <a:solidFill>
                <a:srgbClr val="FFFFFF"/>
              </a:solidFill>
            </a:endParaRPr>
          </a:p>
        </p:txBody>
      </p:sp>
      <p:sp>
        <p:nvSpPr>
          <p:cNvPr id="5" name="TextBox 4">
            <a:extLst>
              <a:ext uri="{FF2B5EF4-FFF2-40B4-BE49-F238E27FC236}">
                <a16:creationId xmlns:a16="http://schemas.microsoft.com/office/drawing/2014/main" id="{324BAADD-027F-BD7E-529D-F9B58B2661D2}"/>
              </a:ext>
            </a:extLst>
          </p:cNvPr>
          <p:cNvSpPr txBox="1"/>
          <p:nvPr/>
        </p:nvSpPr>
        <p:spPr>
          <a:xfrm>
            <a:off x="228600" y="1846362"/>
            <a:ext cx="4572000" cy="369332"/>
          </a:xfrm>
          <a:prstGeom prst="rect">
            <a:avLst/>
          </a:prstGeom>
          <a:noFill/>
        </p:spPr>
        <p:txBody>
          <a:bodyPr wrap="square">
            <a:spAutoFit/>
          </a:bodyPr>
          <a:lstStyle/>
          <a:p>
            <a:pPr lvl="0" defTabSz="914400" eaLnBrk="0" fontAlgn="base" hangingPunct="0">
              <a:spcBef>
                <a:spcPct val="0"/>
              </a:spcBef>
              <a:spcAft>
                <a:spcPct val="0"/>
              </a:spcAft>
            </a:pPr>
            <a:r>
              <a:rPr lang="en-US" sz="1800" b="1" u="sng" dirty="0">
                <a:solidFill>
                  <a:srgbClr val="FFFFFF"/>
                </a:solidFill>
              </a:rPr>
              <a:t>Some Characteristics of digital firms : </a:t>
            </a:r>
          </a:p>
        </p:txBody>
      </p:sp>
      <p:sp>
        <p:nvSpPr>
          <p:cNvPr id="7" name="TextBox 6">
            <a:extLst>
              <a:ext uri="{FF2B5EF4-FFF2-40B4-BE49-F238E27FC236}">
                <a16:creationId xmlns:a16="http://schemas.microsoft.com/office/drawing/2014/main" id="{74EB09CB-6153-6569-09FD-C6C81D4E0971}"/>
              </a:ext>
            </a:extLst>
          </p:cNvPr>
          <p:cNvSpPr txBox="1"/>
          <p:nvPr/>
        </p:nvSpPr>
        <p:spPr>
          <a:xfrm>
            <a:off x="228600" y="2321064"/>
            <a:ext cx="8313420" cy="301621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FFFFFF"/>
                </a:solidFill>
                <a:effectLst/>
                <a:latin typeface="Arial" panose="020B0604020202020204" pitchFamily="34" charset="0"/>
              </a:rPr>
              <a:t> </a:t>
            </a:r>
            <a:r>
              <a:rPr kumimoji="0" lang="en-US" altLang="en-US" b="1" i="0" u="none" strike="noStrike" cap="none" normalizeH="0" baseline="0" dirty="0">
                <a:ln>
                  <a:noFill/>
                </a:ln>
                <a:solidFill>
                  <a:srgbClr val="FFFFFF"/>
                </a:solidFill>
                <a:effectLst/>
                <a:latin typeface="Maven Pro" panose="020B0604020202020204" charset="0"/>
              </a:rPr>
              <a:t>Digitally Enabled Relationships: </a:t>
            </a:r>
            <a:r>
              <a:rPr kumimoji="0" lang="en-US" altLang="en-US" sz="1600" i="0" u="none" strike="noStrike" cap="none" normalizeH="0" baseline="0" dirty="0">
                <a:ln>
                  <a:noFill/>
                </a:ln>
                <a:solidFill>
                  <a:srgbClr val="FFFFFF"/>
                </a:solidFill>
                <a:effectLst/>
                <a:latin typeface="Maven Pro" panose="020B0604020202020204" charset="0"/>
              </a:rPr>
              <a:t>Core interactions with customers, suppliers, and employees are mediated and managed entirely through digital networks.</a:t>
            </a:r>
          </a:p>
          <a:p>
            <a:pPr marL="0" marR="0" lvl="0" indent="0"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rgbClr val="FFFFFF"/>
              </a:solidFill>
              <a:effectLst/>
              <a:latin typeface="Maven Pro" panose="020B060402020202020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FFFFFF"/>
                </a:solidFill>
                <a:effectLst/>
                <a:latin typeface="Maven Pro" panose="020B0604020202020204" charset="0"/>
              </a:rPr>
              <a:t> Data-Driven Decision Making: </a:t>
            </a:r>
            <a:r>
              <a:rPr kumimoji="0" lang="en-US" altLang="en-US" sz="1600" i="0" u="none" strike="noStrike" cap="none" normalizeH="0" baseline="0" dirty="0">
                <a:ln>
                  <a:noFill/>
                </a:ln>
                <a:solidFill>
                  <a:srgbClr val="FFFFFF"/>
                </a:solidFill>
                <a:effectLst/>
                <a:latin typeface="Maven Pro" panose="020B0604020202020204" charset="0"/>
              </a:rPr>
              <a:t>Strategic decisions rely on real-time data analytics to predict trends and personalize services instead of guesswork.</a:t>
            </a:r>
          </a:p>
          <a:p>
            <a:pPr marL="0" marR="0" lvl="0" indent="0" defTabSz="914400" rtl="0" eaLnBrk="0" fontAlgn="base" latinLnBrk="0" hangingPunct="0">
              <a:lnSpc>
                <a:spcPct val="100000"/>
              </a:lnSpc>
              <a:spcBef>
                <a:spcPct val="0"/>
              </a:spcBef>
              <a:spcAft>
                <a:spcPct val="0"/>
              </a:spcAft>
              <a:buClrTx/>
              <a:buSzTx/>
              <a:buFontTx/>
              <a:buChar char="•"/>
              <a:tabLst/>
            </a:pPr>
            <a:endParaRPr lang="en-US" altLang="en-US" b="1" dirty="0">
              <a:solidFill>
                <a:srgbClr val="FFFFFF"/>
              </a:solidFill>
              <a:latin typeface="Maven Pro" panose="020B060402020202020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FFFFFF"/>
                </a:solidFill>
                <a:effectLst/>
                <a:latin typeface="Maven Pro" panose="020B0604020202020204" charset="0"/>
              </a:rPr>
              <a:t> Space Shifting: </a:t>
            </a:r>
            <a:r>
              <a:rPr kumimoji="0" lang="en-US" altLang="en-US" sz="1600" i="0" u="none" strike="noStrike" cap="none" normalizeH="0" baseline="0" dirty="0">
                <a:ln>
                  <a:noFill/>
                </a:ln>
                <a:solidFill>
                  <a:srgbClr val="FFFFFF"/>
                </a:solidFill>
                <a:effectLst/>
                <a:latin typeface="Maven Pro" panose="020B0604020202020204" charset="0"/>
              </a:rPr>
              <a:t>Work is performed globally across boundaries, meaning physical location no longer limits business operations.</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b="1" i="0" u="none" strike="noStrike" cap="none" normalizeH="0" baseline="0" dirty="0">
              <a:ln>
                <a:noFill/>
              </a:ln>
              <a:solidFill>
                <a:srgbClr val="FFFFFF"/>
              </a:solidFill>
              <a:effectLst/>
              <a:latin typeface="Maven Pro" panose="020B060402020202020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FFFFFF"/>
                </a:solidFill>
                <a:effectLst/>
                <a:latin typeface="Maven Pro" panose="020B0604020202020204" charset="0"/>
              </a:rPr>
              <a:t> Time Shifting: </a:t>
            </a:r>
            <a:r>
              <a:rPr kumimoji="0" lang="en-US" altLang="en-US" sz="1600" i="0" u="none" strike="noStrike" cap="none" normalizeH="0" baseline="0" dirty="0">
                <a:ln>
                  <a:noFill/>
                </a:ln>
                <a:solidFill>
                  <a:srgbClr val="FFFFFF"/>
                </a:solidFill>
                <a:effectLst/>
                <a:latin typeface="Maven Pro" panose="020B0604020202020204" charset="0"/>
              </a:rPr>
              <a:t>Business operates continuously 24/7, effectively eliminating </a:t>
            </a:r>
            <a:r>
              <a:rPr kumimoji="0" lang="en-US" altLang="en-US" sz="1600" i="0" u="none" strike="noStrike" cap="none" normalizeH="0" baseline="0" dirty="0">
                <a:ln>
                  <a:noFill/>
                </a:ln>
                <a:solidFill>
                  <a:schemeClr val="tx1"/>
                </a:solidFill>
                <a:effectLst/>
                <a:latin typeface="Maven Pro" panose="020B0604020202020204" charset="0"/>
              </a:rPr>
              <a:t>traditional "9-to-5" time constraints.</a:t>
            </a:r>
            <a:endParaRPr kumimoji="0" lang="en-US" altLang="en-US" i="0" u="none" strike="noStrike" cap="none" normalizeH="0" baseline="0" dirty="0">
              <a:ln>
                <a:noFill/>
              </a:ln>
              <a:solidFill>
                <a:schemeClr val="tx1"/>
              </a:solidFill>
              <a:effectLst/>
              <a:latin typeface="Maven Pro"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253" name="Google Shape;1253;p41"/>
          <p:cNvSpPr txBox="1">
            <a:spLocks noGrp="1"/>
          </p:cNvSpPr>
          <p:nvPr>
            <p:ph type="title"/>
          </p:nvPr>
        </p:nvSpPr>
        <p:spPr>
          <a:xfrm>
            <a:off x="480060" y="160020"/>
            <a:ext cx="7950715" cy="594260"/>
          </a:xfrm>
          <a:prstGeom prst="rect">
            <a:avLst/>
          </a:prstGeom>
        </p:spPr>
        <p:txBody>
          <a:bodyPr spcFirstLastPara="1" wrap="square" lIns="91425" tIns="91425" rIns="91425" bIns="91425" anchor="b" anchorCtr="0">
            <a:noAutofit/>
          </a:bodyPr>
          <a:lstStyle/>
          <a:p>
            <a:pPr fontAlgn="base"/>
            <a:r>
              <a:rPr lang="en-US" sz="2400" b="1" dirty="0">
                <a:latin typeface="IBM Plex Sans" panose="020F0502020204030204" pitchFamily="34" charset="0"/>
              </a:rPr>
              <a:t>Transaction processing system (TPS)</a:t>
            </a:r>
          </a:p>
        </p:txBody>
      </p:sp>
      <p:sp>
        <p:nvSpPr>
          <p:cNvPr id="1255" name="Google Shape;1255;p41"/>
          <p:cNvSpPr txBox="1">
            <a:spLocks noGrp="1"/>
          </p:cNvSpPr>
          <p:nvPr>
            <p:ph type="subTitle" idx="1"/>
          </p:nvPr>
        </p:nvSpPr>
        <p:spPr>
          <a:xfrm>
            <a:off x="144780" y="1805940"/>
            <a:ext cx="7249675" cy="2827020"/>
          </a:xfrm>
          <a:prstGeom prst="rect">
            <a:avLst/>
          </a:prstGeom>
        </p:spPr>
        <p:txBody>
          <a:bodyPr spcFirstLastPara="1" wrap="square" lIns="91425" tIns="91425" rIns="91425" bIns="91425" anchor="t" anchorCtr="0">
            <a:noAutofit/>
          </a:bodyPr>
          <a:lstStyle/>
          <a:p>
            <a:pPr algn="l" fontAlgn="base"/>
            <a:r>
              <a:rPr lang="en-US" b="1" dirty="0">
                <a:latin typeface="IBM Plex Sans" panose="020B0503050203000203" pitchFamily="34" charset="0"/>
              </a:rPr>
              <a:t> Key components of a transaction processing system :</a:t>
            </a:r>
          </a:p>
          <a:p>
            <a:pPr algn="l" fontAlgn="base"/>
            <a:r>
              <a:rPr lang="en-US" b="1" dirty="0">
                <a:latin typeface="inherit"/>
              </a:rPr>
              <a:t>Inputs :</a:t>
            </a:r>
          </a:p>
          <a:p>
            <a:pPr algn="l" fontAlgn="base">
              <a:lnSpc>
                <a:spcPts val="1800"/>
              </a:lnSpc>
            </a:pPr>
            <a:r>
              <a:rPr lang="en-US" dirty="0">
                <a:latin typeface="inherit"/>
              </a:rPr>
              <a:t>Any number of transactions, including invoices, bills, coupons and other types of orders like a purchase order, may be treated as inputs in a TPS. Theoretically, any type of order entry can be considered input data.</a:t>
            </a:r>
          </a:p>
          <a:p>
            <a:pPr algn="l" fontAlgn="base">
              <a:lnSpc>
                <a:spcPts val="1800"/>
              </a:lnSpc>
            </a:pPr>
            <a:endParaRPr lang="en-US" dirty="0">
              <a:latin typeface="inherit"/>
            </a:endParaRPr>
          </a:p>
          <a:p>
            <a:pPr algn="l" fontAlgn="base"/>
            <a:r>
              <a:rPr lang="en-US" b="1" dirty="0">
                <a:latin typeface="inherit"/>
              </a:rPr>
              <a:t>Outputs :</a:t>
            </a:r>
          </a:p>
          <a:p>
            <a:pPr algn="l" fontAlgn="base">
              <a:lnSpc>
                <a:spcPts val="1800"/>
              </a:lnSpc>
            </a:pPr>
            <a:endParaRPr lang="en-US" dirty="0">
              <a:latin typeface="inherit"/>
            </a:endParaRPr>
          </a:p>
          <a:p>
            <a:pPr algn="l" fontAlgn="base">
              <a:lnSpc>
                <a:spcPts val="1800"/>
              </a:lnSpc>
            </a:pPr>
            <a:r>
              <a:rPr lang="en-US" dirty="0">
                <a:latin typeface="inherit"/>
              </a:rPr>
              <a:t>A TPS can generate a variety of use-case-specific outputs ranging from cash flow reports to receipts, and it can be utilized for record-keeping, data analysis, tax reporting and other official business purposes.</a:t>
            </a:r>
          </a:p>
          <a:p>
            <a:pPr algn="l" fontAlgn="base"/>
            <a:endParaRPr lang="en-US" b="1" dirty="0">
              <a:latin typeface="IBM Plex Sans" panose="020B0503050203000203" pitchFamily="34" charset="0"/>
            </a:endParaRPr>
          </a:p>
          <a:p>
            <a:pPr algn="l" fontAlgn="base"/>
            <a:endParaRPr lang="en-US" b="1" dirty="0">
              <a:latin typeface="IBM Plex Sans" panose="020B0503050203000203" pitchFamily="34" charset="0"/>
            </a:endParaRPr>
          </a:p>
        </p:txBody>
      </p:sp>
      <p:sp>
        <p:nvSpPr>
          <p:cNvPr id="5" name="TextBox 4">
            <a:extLst>
              <a:ext uri="{FF2B5EF4-FFF2-40B4-BE49-F238E27FC236}">
                <a16:creationId xmlns:a16="http://schemas.microsoft.com/office/drawing/2014/main" id="{A6F53AB5-50AA-01F6-FFD3-AB03D039A37B}"/>
              </a:ext>
            </a:extLst>
          </p:cNvPr>
          <p:cNvSpPr txBox="1"/>
          <p:nvPr/>
        </p:nvSpPr>
        <p:spPr>
          <a:xfrm>
            <a:off x="281940" y="851833"/>
            <a:ext cx="8549640" cy="1077218"/>
          </a:xfrm>
          <a:prstGeom prst="rect">
            <a:avLst/>
          </a:prstGeom>
          <a:noFill/>
        </p:spPr>
        <p:txBody>
          <a:bodyPr wrap="square">
            <a:spAutoFit/>
          </a:bodyPr>
          <a:lstStyle/>
          <a:p>
            <a:r>
              <a:rPr lang="en-US" sz="1600" b="1" i="0" dirty="0">
                <a:effectLst/>
                <a:latin typeface="IBM Plex Sans" panose="020B0503050203000203" pitchFamily="34" charset="0"/>
              </a:rPr>
              <a:t>Definition :</a:t>
            </a:r>
          </a:p>
          <a:p>
            <a:r>
              <a:rPr lang="en-US" sz="1600" b="1" i="0" dirty="0">
                <a:effectLst/>
                <a:latin typeface="IBM Plex Sans" panose="020B0503050203000203" pitchFamily="34" charset="0"/>
              </a:rPr>
              <a:t>A transaction processing system (TPS) is a type of </a:t>
            </a:r>
            <a:r>
              <a:rPr lang="en-US" sz="1600" b="1" i="0" u="none" strike="noStrike" dirty="0">
                <a:effectLst/>
                <a:latin typeface="IBM Plex Sans" panose="020B0503050203000203" pitchFamily="34" charset="0"/>
              </a:rPr>
              <a:t>data management</a:t>
            </a:r>
            <a:r>
              <a:rPr lang="en-US" sz="1600" b="1" i="0" dirty="0">
                <a:effectLst/>
                <a:latin typeface="IBM Plex Sans" panose="020B0503050203000203" pitchFamily="34" charset="0"/>
              </a:rPr>
              <a:t> information-processing software used during a business transaction to manage the collection and retrieval of both customer and business data.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6A348B71-B187-5F53-32FD-0FD2888CD6F7}"/>
            </a:ext>
          </a:extLst>
        </p:cNvPr>
        <p:cNvGrpSpPr/>
        <p:nvPr/>
      </p:nvGrpSpPr>
      <p:grpSpPr>
        <a:xfrm>
          <a:off x="0" y="0"/>
          <a:ext cx="0" cy="0"/>
          <a:chOff x="0" y="0"/>
          <a:chExt cx="0" cy="0"/>
        </a:xfrm>
      </p:grpSpPr>
      <p:sp>
        <p:nvSpPr>
          <p:cNvPr id="1253" name="Google Shape;1253;p41">
            <a:extLst>
              <a:ext uri="{FF2B5EF4-FFF2-40B4-BE49-F238E27FC236}">
                <a16:creationId xmlns:a16="http://schemas.microsoft.com/office/drawing/2014/main" id="{33644B41-6747-0591-F6AA-3A596C4E92D1}"/>
              </a:ext>
            </a:extLst>
          </p:cNvPr>
          <p:cNvSpPr txBox="1">
            <a:spLocks noGrp="1"/>
          </p:cNvSpPr>
          <p:nvPr>
            <p:ph type="title"/>
          </p:nvPr>
        </p:nvSpPr>
        <p:spPr>
          <a:xfrm>
            <a:off x="480060" y="160020"/>
            <a:ext cx="7950715" cy="594260"/>
          </a:xfrm>
          <a:prstGeom prst="rect">
            <a:avLst/>
          </a:prstGeom>
        </p:spPr>
        <p:txBody>
          <a:bodyPr spcFirstLastPara="1" wrap="square" lIns="91425" tIns="91425" rIns="91425" bIns="91425" anchor="b" anchorCtr="0">
            <a:noAutofit/>
          </a:bodyPr>
          <a:lstStyle/>
          <a:p>
            <a:r>
              <a:rPr lang="en-US" sz="2400" b="1" dirty="0">
                <a:latin typeface="Linux Libertine"/>
              </a:rPr>
              <a:t>Management information system</a:t>
            </a:r>
            <a:r>
              <a:rPr lang="ar-EG" sz="2400" b="1" dirty="0">
                <a:latin typeface="Linux Libertine"/>
              </a:rPr>
              <a:t> </a:t>
            </a:r>
            <a:r>
              <a:rPr lang="en-US" sz="2400" b="1" dirty="0">
                <a:latin typeface="Linux Libertine"/>
              </a:rPr>
              <a:t>(MIS)</a:t>
            </a:r>
          </a:p>
        </p:txBody>
      </p:sp>
      <p:sp>
        <p:nvSpPr>
          <p:cNvPr id="1255" name="Google Shape;1255;p41">
            <a:extLst>
              <a:ext uri="{FF2B5EF4-FFF2-40B4-BE49-F238E27FC236}">
                <a16:creationId xmlns:a16="http://schemas.microsoft.com/office/drawing/2014/main" id="{804D0F0D-FF31-48FF-B19E-F84E56BDBD69}"/>
              </a:ext>
            </a:extLst>
          </p:cNvPr>
          <p:cNvSpPr txBox="1">
            <a:spLocks noGrp="1"/>
          </p:cNvSpPr>
          <p:nvPr>
            <p:ph type="subTitle" idx="1"/>
          </p:nvPr>
        </p:nvSpPr>
        <p:spPr>
          <a:xfrm>
            <a:off x="167640" y="2518091"/>
            <a:ext cx="7033260" cy="2499360"/>
          </a:xfrm>
          <a:prstGeom prst="rect">
            <a:avLst/>
          </a:prstGeom>
        </p:spPr>
        <p:txBody>
          <a:bodyPr spcFirstLastPara="1" wrap="square" lIns="91425" tIns="91425" rIns="91425" bIns="91425" anchor="t" anchorCtr="0">
            <a:noAutofit/>
          </a:bodyPr>
          <a:lstStyle/>
          <a:p>
            <a:pPr algn="l"/>
            <a:r>
              <a:rPr lang="en-US" b="1" dirty="0">
                <a:latin typeface="IBM Plex Sans" panose="020B0503050203000203" pitchFamily="34" charset="0"/>
              </a:rPr>
              <a:t> Key </a:t>
            </a:r>
            <a:r>
              <a:rPr lang="en-US" b="1" dirty="0"/>
              <a:t>Characteristics</a:t>
            </a:r>
            <a:r>
              <a:rPr lang="en-US" b="1" dirty="0">
                <a:latin typeface="IBM Plex Sans" panose="020B0503050203000203" pitchFamily="34" charset="0"/>
              </a:rPr>
              <a:t> of </a:t>
            </a:r>
            <a:r>
              <a:rPr lang="ar-EG" b="1" dirty="0">
                <a:latin typeface="IBM Plex Sans" panose="020B0503050203000203" pitchFamily="34" charset="0"/>
              </a:rPr>
              <a:t> </a:t>
            </a:r>
            <a:r>
              <a:rPr lang="en-US" b="1" dirty="0">
                <a:latin typeface="IBM Plex Sans" panose="020B0503050203000203" pitchFamily="34" charset="0"/>
              </a:rPr>
              <a:t>MIS :</a:t>
            </a:r>
          </a:p>
          <a:p>
            <a:pPr algn="l"/>
            <a:r>
              <a:rPr lang="en-US" sz="1800" b="1" dirty="0"/>
              <a:t>Input :   </a:t>
            </a:r>
          </a:p>
          <a:p>
            <a:pPr algn="l"/>
            <a:r>
              <a:rPr lang="en-US" sz="1800" dirty="0"/>
              <a:t>The basic transaction data from TPS</a:t>
            </a:r>
          </a:p>
          <a:p>
            <a:pPr algn="l"/>
            <a:r>
              <a:rPr lang="en-US" sz="1800" dirty="0"/>
              <a:t> </a:t>
            </a:r>
            <a:endParaRPr lang="en-US" sz="1800" dirty="0">
              <a:latin typeface="Arial" panose="020B0604020202020204" pitchFamily="34" charset="0"/>
            </a:endParaRPr>
          </a:p>
          <a:p>
            <a:pPr algn="l"/>
            <a:r>
              <a:rPr lang="en-US" b="1" dirty="0">
                <a:latin typeface="Arial" panose="020B0604020202020204" pitchFamily="34" charset="0"/>
              </a:rPr>
              <a:t>Output : </a:t>
            </a:r>
          </a:p>
          <a:p>
            <a:pPr algn="l"/>
            <a:r>
              <a:rPr lang="en-US" dirty="0"/>
              <a:t>• regular schedule. </a:t>
            </a:r>
            <a:endParaRPr lang="ar-EG" dirty="0"/>
          </a:p>
          <a:p>
            <a:pPr algn="l"/>
            <a:endParaRPr lang="en-US" dirty="0"/>
          </a:p>
          <a:p>
            <a:pPr algn="l"/>
            <a:r>
              <a:rPr lang="en-US" dirty="0"/>
              <a:t>• Simple routines (summaries comparisons).</a:t>
            </a:r>
            <a:r>
              <a:rPr lang="en-US" dirty="0">
                <a:latin typeface="Arial" panose="020B0604020202020204" pitchFamily="34" charset="0"/>
              </a:rPr>
              <a:t> </a:t>
            </a:r>
          </a:p>
          <a:p>
            <a:pPr algn="l" fontAlgn="base"/>
            <a:endParaRPr lang="en-US" b="1" dirty="0">
              <a:latin typeface="IBM Plex Sans" panose="020B0503050203000203" pitchFamily="34" charset="0"/>
            </a:endParaRPr>
          </a:p>
          <a:p>
            <a:pPr algn="l" fontAlgn="base"/>
            <a:endParaRPr lang="en-US" b="1" dirty="0">
              <a:latin typeface="IBM Plex Sans" panose="020B0503050203000203" pitchFamily="34" charset="0"/>
            </a:endParaRPr>
          </a:p>
        </p:txBody>
      </p:sp>
      <p:sp>
        <p:nvSpPr>
          <p:cNvPr id="5" name="TextBox 4">
            <a:extLst>
              <a:ext uri="{FF2B5EF4-FFF2-40B4-BE49-F238E27FC236}">
                <a16:creationId xmlns:a16="http://schemas.microsoft.com/office/drawing/2014/main" id="{77838931-46AA-925E-386F-C514BC5CF156}"/>
              </a:ext>
            </a:extLst>
          </p:cNvPr>
          <p:cNvSpPr txBox="1"/>
          <p:nvPr/>
        </p:nvSpPr>
        <p:spPr>
          <a:xfrm>
            <a:off x="167640" y="982880"/>
            <a:ext cx="8679180" cy="1569660"/>
          </a:xfrm>
          <a:prstGeom prst="rect">
            <a:avLst/>
          </a:prstGeom>
          <a:noFill/>
        </p:spPr>
        <p:txBody>
          <a:bodyPr wrap="square">
            <a:spAutoFit/>
          </a:bodyPr>
          <a:lstStyle/>
          <a:p>
            <a:r>
              <a:rPr lang="en-US" sz="1600" b="1" dirty="0">
                <a:latin typeface="IBM Plex Sans" panose="020B0503050203000203" pitchFamily="34" charset="0"/>
              </a:rPr>
              <a:t>Definition :</a:t>
            </a:r>
          </a:p>
          <a:p>
            <a:r>
              <a:rPr lang="en-US" sz="1600" dirty="0">
                <a:latin typeface="Arial" panose="020B0604020202020204" pitchFamily="34" charset="0"/>
              </a:rPr>
              <a:t>A </a:t>
            </a:r>
            <a:r>
              <a:rPr lang="en-US" sz="1600" b="1" dirty="0">
                <a:latin typeface="Arial" panose="020B0604020202020204" pitchFamily="34" charset="0"/>
              </a:rPr>
              <a:t>management information system</a:t>
            </a:r>
            <a:r>
              <a:rPr lang="en-US" sz="1600" dirty="0">
                <a:latin typeface="Arial" panose="020B0604020202020204" pitchFamily="34" charset="0"/>
              </a:rPr>
              <a:t> (</a:t>
            </a:r>
            <a:r>
              <a:rPr lang="en-US" sz="1600" b="1" dirty="0">
                <a:latin typeface="Arial" panose="020B0604020202020204" pitchFamily="34" charset="0"/>
              </a:rPr>
              <a:t>MIS</a:t>
            </a:r>
            <a:r>
              <a:rPr lang="en-US" sz="1600" dirty="0">
                <a:latin typeface="Arial" panose="020B0604020202020204" pitchFamily="34" charset="0"/>
              </a:rPr>
              <a:t>) is an information system used for decision-making, and for the coordination, control, analysis, and visualization of information in an organization. The study of the management information systems involves people, processes and technology in an organizational context. In other words, it serves, as the functions of controlling, planning, decision making in the management level setting .</a:t>
            </a:r>
            <a:endParaRPr lang="ar-EG" sz="1600" dirty="0">
              <a:latin typeface="Arial" panose="020B0604020202020204" pitchFamily="34" charset="0"/>
            </a:endParaRPr>
          </a:p>
        </p:txBody>
      </p:sp>
    </p:spTree>
    <p:extLst>
      <p:ext uri="{BB962C8B-B14F-4D97-AF65-F5344CB8AC3E}">
        <p14:creationId xmlns:p14="http://schemas.microsoft.com/office/powerpoint/2010/main" val="298958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97511D46-A9E9-2D0C-E265-4C6FB626F9BB}"/>
            </a:ext>
          </a:extLst>
        </p:cNvPr>
        <p:cNvGrpSpPr/>
        <p:nvPr/>
      </p:nvGrpSpPr>
      <p:grpSpPr>
        <a:xfrm>
          <a:off x="0" y="0"/>
          <a:ext cx="0" cy="0"/>
          <a:chOff x="0" y="0"/>
          <a:chExt cx="0" cy="0"/>
        </a:xfrm>
      </p:grpSpPr>
      <p:sp>
        <p:nvSpPr>
          <p:cNvPr id="1253" name="Google Shape;1253;p41">
            <a:extLst>
              <a:ext uri="{FF2B5EF4-FFF2-40B4-BE49-F238E27FC236}">
                <a16:creationId xmlns:a16="http://schemas.microsoft.com/office/drawing/2014/main" id="{27094FEA-216C-B8DE-F036-F5F4D0A585E7}"/>
              </a:ext>
            </a:extLst>
          </p:cNvPr>
          <p:cNvSpPr txBox="1">
            <a:spLocks noGrp="1"/>
          </p:cNvSpPr>
          <p:nvPr>
            <p:ph type="title"/>
          </p:nvPr>
        </p:nvSpPr>
        <p:spPr>
          <a:xfrm>
            <a:off x="480060" y="160020"/>
            <a:ext cx="7950715" cy="594260"/>
          </a:xfrm>
          <a:prstGeom prst="rect">
            <a:avLst/>
          </a:prstGeom>
        </p:spPr>
        <p:txBody>
          <a:bodyPr spcFirstLastPara="1" wrap="square" lIns="91425" tIns="91425" rIns="91425" bIns="91425" anchor="b" anchorCtr="0">
            <a:noAutofit/>
          </a:bodyPr>
          <a:lstStyle/>
          <a:p>
            <a:r>
              <a:rPr lang="en-US" sz="2400" b="1" dirty="0">
                <a:latin typeface="Linux Libertine"/>
              </a:rPr>
              <a:t>Decision Support System (DSS)</a:t>
            </a:r>
          </a:p>
        </p:txBody>
      </p:sp>
      <p:sp>
        <p:nvSpPr>
          <p:cNvPr id="1255" name="Google Shape;1255;p41">
            <a:extLst>
              <a:ext uri="{FF2B5EF4-FFF2-40B4-BE49-F238E27FC236}">
                <a16:creationId xmlns:a16="http://schemas.microsoft.com/office/drawing/2014/main" id="{BC97E8A4-D671-9508-1E54-FB437443656C}"/>
              </a:ext>
            </a:extLst>
          </p:cNvPr>
          <p:cNvSpPr txBox="1">
            <a:spLocks noGrp="1"/>
          </p:cNvSpPr>
          <p:nvPr>
            <p:ph type="subTitle" idx="1"/>
          </p:nvPr>
        </p:nvSpPr>
        <p:spPr>
          <a:xfrm>
            <a:off x="0" y="1729740"/>
            <a:ext cx="9044940" cy="3413760"/>
          </a:xfrm>
          <a:prstGeom prst="rect">
            <a:avLst/>
          </a:prstGeom>
        </p:spPr>
        <p:txBody>
          <a:bodyPr spcFirstLastPara="1" wrap="square" lIns="91425" tIns="91425" rIns="91425" bIns="91425" anchor="t" anchorCtr="0">
            <a:noAutofit/>
          </a:bodyPr>
          <a:lstStyle/>
          <a:p>
            <a:pPr algn="l"/>
            <a:r>
              <a:rPr lang="en-US" b="1" dirty="0">
                <a:latin typeface="IBM Plex Sans" panose="020B0503050203000203" pitchFamily="34" charset="0"/>
              </a:rPr>
              <a:t>Key Characteristics of  DSS :</a:t>
            </a:r>
          </a:p>
          <a:p>
            <a:pPr algn="l"/>
            <a:r>
              <a:rPr lang="en-US" b="1" dirty="0">
                <a:latin typeface="IBM Plex Sans" panose="020B0503050203000203" pitchFamily="34" charset="0"/>
              </a:rPr>
              <a:t>Input :</a:t>
            </a:r>
          </a:p>
          <a:p>
            <a:pPr algn="l"/>
            <a:r>
              <a:rPr lang="en-US" dirty="0">
                <a:latin typeface="IBM Plex Sans" panose="020B0503050203000203" pitchFamily="34" charset="0"/>
              </a:rPr>
              <a:t>• Use internal information from TPS and MIS.</a:t>
            </a:r>
          </a:p>
          <a:p>
            <a:pPr algn="l"/>
            <a:r>
              <a:rPr lang="en-US" dirty="0">
                <a:latin typeface="IBM Plex Sans" panose="020B0503050203000203" pitchFamily="34" charset="0"/>
              </a:rPr>
              <a:t> • Use external sources, such as current stock prices and product prices of competitors.</a:t>
            </a:r>
          </a:p>
          <a:p>
            <a:pPr algn="l"/>
            <a:endParaRPr lang="en-US" dirty="0">
              <a:latin typeface="IBM Plex Sans" panose="020B0503050203000203" pitchFamily="34" charset="0"/>
            </a:endParaRPr>
          </a:p>
          <a:p>
            <a:pPr algn="l"/>
            <a:r>
              <a:rPr lang="en-US" b="1" dirty="0">
                <a:latin typeface="IBM Plex Sans" panose="020B0503050203000203" pitchFamily="34" charset="0"/>
              </a:rPr>
              <a:t>Output : </a:t>
            </a:r>
          </a:p>
          <a:p>
            <a:pPr algn="l"/>
            <a:r>
              <a:rPr lang="en-US" dirty="0">
                <a:latin typeface="IBM Plex Sans" panose="020B0503050203000203" pitchFamily="34" charset="0"/>
              </a:rPr>
              <a:t>•-depends on what if method </a:t>
            </a:r>
          </a:p>
          <a:p>
            <a:pPr algn="l"/>
            <a:r>
              <a:rPr lang="en-US" dirty="0">
                <a:latin typeface="IBM Plex Sans" panose="020B0503050203000203" pitchFamily="34" charset="0"/>
              </a:rPr>
              <a:t>• Try to answer questions such as these: ( What would the impact on production schedules if we were to double sales in the month of December? - What would happen to our return on investment if a factory schedule were delayed for six months?)</a:t>
            </a:r>
          </a:p>
          <a:p>
            <a:pPr algn="l" fontAlgn="base"/>
            <a:endParaRPr lang="en-US" b="1" dirty="0">
              <a:latin typeface="IBM Plex Sans" panose="020B0503050203000203" pitchFamily="34" charset="0"/>
            </a:endParaRPr>
          </a:p>
          <a:p>
            <a:pPr algn="l" fontAlgn="base"/>
            <a:endParaRPr lang="en-US" b="1" dirty="0">
              <a:latin typeface="IBM Plex Sans" panose="020B0503050203000203" pitchFamily="34" charset="0"/>
            </a:endParaRPr>
          </a:p>
        </p:txBody>
      </p:sp>
      <p:sp>
        <p:nvSpPr>
          <p:cNvPr id="5" name="TextBox 4">
            <a:extLst>
              <a:ext uri="{FF2B5EF4-FFF2-40B4-BE49-F238E27FC236}">
                <a16:creationId xmlns:a16="http://schemas.microsoft.com/office/drawing/2014/main" id="{839A84B5-C45A-8C31-A9BB-60FE6A17DBC5}"/>
              </a:ext>
            </a:extLst>
          </p:cNvPr>
          <p:cNvSpPr txBox="1"/>
          <p:nvPr/>
        </p:nvSpPr>
        <p:spPr>
          <a:xfrm>
            <a:off x="167640" y="982880"/>
            <a:ext cx="8679180" cy="830997"/>
          </a:xfrm>
          <a:prstGeom prst="rect">
            <a:avLst/>
          </a:prstGeom>
          <a:noFill/>
        </p:spPr>
        <p:txBody>
          <a:bodyPr wrap="square">
            <a:spAutoFit/>
          </a:bodyPr>
          <a:lstStyle/>
          <a:p>
            <a:r>
              <a:rPr lang="en-US" sz="1600" b="1" dirty="0">
                <a:latin typeface="IBM Plex Sans" panose="020B0503050203000203" pitchFamily="34" charset="0"/>
              </a:rPr>
              <a:t>Definition :</a:t>
            </a:r>
          </a:p>
          <a:p>
            <a:r>
              <a:rPr lang="en-US" sz="1600" dirty="0">
                <a:latin typeface="Arial" panose="020B0604020202020204" pitchFamily="34" charset="0"/>
              </a:rPr>
              <a:t>A decisions support system is a computer program corporations can use to analyze data so managers can make decisions, find efficiencies, and cut costs .</a:t>
            </a:r>
          </a:p>
        </p:txBody>
      </p:sp>
    </p:spTree>
    <p:extLst>
      <p:ext uri="{BB962C8B-B14F-4D97-AF65-F5344CB8AC3E}">
        <p14:creationId xmlns:p14="http://schemas.microsoft.com/office/powerpoint/2010/main" val="300247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216F2C40-1B5F-C21F-4082-3B93D2898A68}"/>
            </a:ext>
          </a:extLst>
        </p:cNvPr>
        <p:cNvGrpSpPr/>
        <p:nvPr/>
      </p:nvGrpSpPr>
      <p:grpSpPr>
        <a:xfrm>
          <a:off x="0" y="0"/>
          <a:ext cx="0" cy="0"/>
          <a:chOff x="0" y="0"/>
          <a:chExt cx="0" cy="0"/>
        </a:xfrm>
      </p:grpSpPr>
      <p:sp>
        <p:nvSpPr>
          <p:cNvPr id="1253" name="Google Shape;1253;p41">
            <a:extLst>
              <a:ext uri="{FF2B5EF4-FFF2-40B4-BE49-F238E27FC236}">
                <a16:creationId xmlns:a16="http://schemas.microsoft.com/office/drawing/2014/main" id="{9B6BE345-FB58-CB44-A718-2BF2EFF377F8}"/>
              </a:ext>
            </a:extLst>
          </p:cNvPr>
          <p:cNvSpPr txBox="1">
            <a:spLocks noGrp="1"/>
          </p:cNvSpPr>
          <p:nvPr>
            <p:ph type="title"/>
          </p:nvPr>
        </p:nvSpPr>
        <p:spPr>
          <a:xfrm>
            <a:off x="480060" y="160020"/>
            <a:ext cx="7950715" cy="594260"/>
          </a:xfrm>
          <a:prstGeom prst="rect">
            <a:avLst/>
          </a:prstGeom>
        </p:spPr>
        <p:txBody>
          <a:bodyPr spcFirstLastPara="1" wrap="square" lIns="91425" tIns="91425" rIns="91425" bIns="91425" anchor="b" anchorCtr="0">
            <a:noAutofit/>
          </a:bodyPr>
          <a:lstStyle/>
          <a:p>
            <a:r>
              <a:rPr lang="en-US" sz="2400" b="1" dirty="0">
                <a:latin typeface="-apple-system"/>
              </a:rPr>
              <a:t> Executive Support System (ESS)</a:t>
            </a:r>
            <a:endParaRPr lang="en-US" sz="2400" b="1" dirty="0"/>
          </a:p>
        </p:txBody>
      </p:sp>
      <p:sp>
        <p:nvSpPr>
          <p:cNvPr id="1255" name="Google Shape;1255;p41">
            <a:extLst>
              <a:ext uri="{FF2B5EF4-FFF2-40B4-BE49-F238E27FC236}">
                <a16:creationId xmlns:a16="http://schemas.microsoft.com/office/drawing/2014/main" id="{B3EB1707-BFC6-7A28-B89D-84517DF0CB09}"/>
              </a:ext>
            </a:extLst>
          </p:cNvPr>
          <p:cNvSpPr txBox="1">
            <a:spLocks noGrp="1"/>
          </p:cNvSpPr>
          <p:nvPr>
            <p:ph type="subTitle" idx="1"/>
          </p:nvPr>
        </p:nvSpPr>
        <p:spPr>
          <a:xfrm>
            <a:off x="-68580" y="1912620"/>
            <a:ext cx="8884920" cy="2918460"/>
          </a:xfrm>
          <a:prstGeom prst="rect">
            <a:avLst/>
          </a:prstGeom>
        </p:spPr>
        <p:txBody>
          <a:bodyPr spcFirstLastPara="1" wrap="square" lIns="91425" tIns="91425" rIns="91425" bIns="91425" anchor="t" anchorCtr="0">
            <a:noAutofit/>
          </a:bodyPr>
          <a:lstStyle/>
          <a:p>
            <a:pPr algn="l"/>
            <a:r>
              <a:rPr lang="en-US" b="1" dirty="0">
                <a:latin typeface="IBM Plex Sans" panose="020B0503050203000203" pitchFamily="34" charset="0"/>
              </a:rPr>
              <a:t> Key Characteristics of  ESS :</a:t>
            </a:r>
          </a:p>
          <a:p>
            <a:pPr algn="l"/>
            <a:r>
              <a:rPr lang="en-US" sz="1800" b="1" dirty="0">
                <a:latin typeface="IBM Plex Sans" panose="020B0503050203000203" pitchFamily="34" charset="0"/>
              </a:rPr>
              <a:t>Input :</a:t>
            </a:r>
          </a:p>
          <a:p>
            <a:pPr algn="l"/>
            <a:r>
              <a:rPr lang="en-US" sz="1800" dirty="0">
                <a:latin typeface="IBM Plex Sans" panose="020B0503050203000203" pitchFamily="34" charset="0"/>
              </a:rPr>
              <a:t>• external events, such as (new tax laws – competitors)</a:t>
            </a:r>
          </a:p>
          <a:p>
            <a:pPr algn="l"/>
            <a:r>
              <a:rPr lang="en-US" sz="1800" dirty="0">
                <a:latin typeface="IBM Plex Sans" panose="020B0503050203000203" pitchFamily="34" charset="0"/>
              </a:rPr>
              <a:t> • internal MIS and DSS</a:t>
            </a:r>
          </a:p>
          <a:p>
            <a:pPr algn="l"/>
            <a:endParaRPr lang="en-US" dirty="0">
              <a:latin typeface="IBM Plex Sans" panose="020B0503050203000203" pitchFamily="34" charset="0"/>
            </a:endParaRPr>
          </a:p>
          <a:p>
            <a:pPr algn="l"/>
            <a:r>
              <a:rPr lang="en-US" sz="1800" b="1" dirty="0">
                <a:latin typeface="IBM Plex Sans" panose="020B0503050203000203" pitchFamily="34" charset="0"/>
              </a:rPr>
              <a:t>Output : </a:t>
            </a:r>
          </a:p>
          <a:p>
            <a:pPr algn="l"/>
            <a:r>
              <a:rPr lang="en-US" sz="2000" dirty="0">
                <a:latin typeface="IBM Plex Sans" panose="020B0503050203000203" pitchFamily="34" charset="0"/>
              </a:rPr>
              <a:t>• Filter, compress, and track critical data displaying the data of greatest importance to senior managers. </a:t>
            </a:r>
          </a:p>
          <a:p>
            <a:pPr algn="l"/>
            <a:r>
              <a:rPr lang="en-US" sz="2000" dirty="0">
                <a:latin typeface="IBM Plex Sans" panose="020B0503050203000203" pitchFamily="34" charset="0"/>
              </a:rPr>
              <a:t>• Provide data in the form of (Graphs – Charts Dashboards)</a:t>
            </a:r>
          </a:p>
          <a:p>
            <a:pPr algn="l" fontAlgn="base"/>
            <a:endParaRPr lang="en-US" b="1" dirty="0">
              <a:latin typeface="IBM Plex Sans" panose="020B0503050203000203" pitchFamily="34" charset="0"/>
            </a:endParaRPr>
          </a:p>
          <a:p>
            <a:pPr algn="l" fontAlgn="base"/>
            <a:endParaRPr lang="en-US" b="1" dirty="0">
              <a:latin typeface="IBM Plex Sans" panose="020B0503050203000203" pitchFamily="34" charset="0"/>
            </a:endParaRPr>
          </a:p>
        </p:txBody>
      </p:sp>
      <p:sp>
        <p:nvSpPr>
          <p:cNvPr id="5" name="TextBox 4">
            <a:extLst>
              <a:ext uri="{FF2B5EF4-FFF2-40B4-BE49-F238E27FC236}">
                <a16:creationId xmlns:a16="http://schemas.microsoft.com/office/drawing/2014/main" id="{3DA243DD-7EE9-9152-321D-9E47B6D741C0}"/>
              </a:ext>
            </a:extLst>
          </p:cNvPr>
          <p:cNvSpPr txBox="1"/>
          <p:nvPr/>
        </p:nvSpPr>
        <p:spPr>
          <a:xfrm>
            <a:off x="91440" y="754280"/>
            <a:ext cx="8961120" cy="1323439"/>
          </a:xfrm>
          <a:prstGeom prst="rect">
            <a:avLst/>
          </a:prstGeom>
          <a:noFill/>
        </p:spPr>
        <p:txBody>
          <a:bodyPr wrap="square">
            <a:spAutoFit/>
          </a:bodyPr>
          <a:lstStyle/>
          <a:p>
            <a:r>
              <a:rPr lang="en-US" sz="1600" b="1" dirty="0">
                <a:latin typeface="IBM Plex Sans" panose="020B0503050203000203" pitchFamily="34" charset="0"/>
              </a:rPr>
              <a:t>Definition :</a:t>
            </a:r>
          </a:p>
          <a:p>
            <a:r>
              <a:rPr lang="en-US" sz="1600" dirty="0">
                <a:latin typeface="Arial" panose="020B0604020202020204" pitchFamily="34" charset="0"/>
              </a:rPr>
              <a:t>An Executive Support System (ESS) is a type of management information system that is specifically designed to support the strategic decision-making needs of senior executives in an organization. It provides easy access to internal and external information relevant to the organization's goals and operations, enabling executives to make informed and timely decisions.</a:t>
            </a:r>
          </a:p>
        </p:txBody>
      </p:sp>
    </p:spTree>
    <p:extLst>
      <p:ext uri="{BB962C8B-B14F-4D97-AF65-F5344CB8AC3E}">
        <p14:creationId xmlns:p14="http://schemas.microsoft.com/office/powerpoint/2010/main" val="44692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42"/>
          <p:cNvSpPr txBox="1">
            <a:spLocks noGrp="1"/>
          </p:cNvSpPr>
          <p:nvPr>
            <p:ph type="title"/>
          </p:nvPr>
        </p:nvSpPr>
        <p:spPr>
          <a:xfrm>
            <a:off x="53340" y="239284"/>
            <a:ext cx="8507820" cy="637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t>Ranking of previous systems by level : </a:t>
            </a:r>
            <a:endParaRPr sz="2800" dirty="0"/>
          </a:p>
        </p:txBody>
      </p:sp>
      <p:pic>
        <p:nvPicPr>
          <p:cNvPr id="6" name="Picture 5">
            <a:extLst>
              <a:ext uri="{FF2B5EF4-FFF2-40B4-BE49-F238E27FC236}">
                <a16:creationId xmlns:a16="http://schemas.microsoft.com/office/drawing/2014/main" id="{56893996-9FA6-F103-A117-A5633B0C2741}"/>
              </a:ext>
            </a:extLst>
          </p:cNvPr>
          <p:cNvPicPr>
            <a:picLocks noChangeAspect="1"/>
          </p:cNvPicPr>
          <p:nvPr/>
        </p:nvPicPr>
        <p:blipFill>
          <a:blip r:embed="rId3"/>
          <a:stretch>
            <a:fillRect/>
          </a:stretch>
        </p:blipFill>
        <p:spPr>
          <a:xfrm>
            <a:off x="575310" y="986992"/>
            <a:ext cx="7993380" cy="3917224"/>
          </a:xfrm>
          <a:prstGeom prst="rect">
            <a:avLst/>
          </a:prstGeom>
        </p:spPr>
      </p:pic>
    </p:spTree>
  </p:cSld>
  <p:clrMapOvr>
    <a:masterClrMapping/>
  </p:clrMapOvr>
</p:sld>
</file>

<file path=ppt/theme/theme1.xml><?xml version="1.0" encoding="utf-8"?>
<a:theme xmlns:a="http://schemas.openxmlformats.org/drawingml/2006/main" name="Facet">
  <a:themeElements>
    <a:clrScheme name="Custom 1">
      <a:dk1>
        <a:srgbClr val="FFFFFF"/>
      </a:dk1>
      <a:lt1>
        <a:srgbClr val="3C434D"/>
      </a:lt1>
      <a:dk2>
        <a:srgbClr val="3C434D"/>
      </a:dk2>
      <a:lt2>
        <a:srgbClr val="3C434D"/>
      </a:lt2>
      <a:accent1>
        <a:srgbClr val="14FAD1"/>
      </a:accent1>
      <a:accent2>
        <a:srgbClr val="56C7AA"/>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TotalTime>
  <Words>2153</Words>
  <Application>Microsoft Office PowerPoint</Application>
  <PresentationFormat>On-screen Show (16:9)</PresentationFormat>
  <Paragraphs>155</Paragraphs>
  <Slides>20</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Wingdings 3</vt:lpstr>
      <vt:lpstr>Linux Libertine</vt:lpstr>
      <vt:lpstr>Arial Rounded MT Bold</vt:lpstr>
      <vt:lpstr>Arial Black</vt:lpstr>
      <vt:lpstr>MuseoModerno Medium</vt:lpstr>
      <vt:lpstr>inherit</vt:lpstr>
      <vt:lpstr>IBM Plex Sans</vt:lpstr>
      <vt:lpstr>Wingdings</vt:lpstr>
      <vt:lpstr>Maven Pro</vt:lpstr>
      <vt:lpstr>Nunito Light</vt:lpstr>
      <vt:lpstr>Anaheim</vt:lpstr>
      <vt:lpstr>Arial</vt:lpstr>
      <vt:lpstr>Trebuchet MS</vt:lpstr>
      <vt:lpstr>DM Sans</vt:lpstr>
      <vt:lpstr>-apple-system</vt:lpstr>
      <vt:lpstr>Facet</vt:lpstr>
      <vt:lpstr>PowerPoint Presentation</vt:lpstr>
      <vt:lpstr>Introduction : What is the definition of information system ? </vt:lpstr>
      <vt:lpstr>Components of information system : software, hardware, data, people, and procedures .</vt:lpstr>
      <vt:lpstr>Digital firms : A Digital Firm is an organization where nearly all significant business relationships with customers, suppliers, and employees are digitally enabled and mediated. In short, it is not just a company that uses computers; it is a company where technology is the core foundation of how it operates, survives, and grows. </vt:lpstr>
      <vt:lpstr>Transaction processing system (TPS)</vt:lpstr>
      <vt:lpstr>Management information system (MIS)</vt:lpstr>
      <vt:lpstr>Decision Support System (DSS)</vt:lpstr>
      <vt:lpstr> Executive Support System (ESS)</vt:lpstr>
      <vt:lpstr>Ranking of previous systems by level : </vt:lpstr>
      <vt:lpstr>What are enterprise applications ?</vt:lpstr>
      <vt:lpstr>PowerPoint Presentation</vt:lpstr>
      <vt:lpstr>Enterprise resource planning (ERP)</vt:lpstr>
      <vt:lpstr>PowerPoint Presentation</vt:lpstr>
      <vt:lpstr>PowerPoint Presentation</vt:lpstr>
      <vt:lpstr>Enterprise Application Comparison</vt:lpstr>
      <vt:lpstr>PowerPoint Presentation</vt:lpstr>
      <vt:lpstr>Types of KMS</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 Khaled</dc:creator>
  <cp:lastModifiedBy>Ziad bakar</cp:lastModifiedBy>
  <cp:revision>18</cp:revision>
  <dcterms:modified xsi:type="dcterms:W3CDTF">2025-12-08T23:21:40Z</dcterms:modified>
</cp:coreProperties>
</file>